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sldIdLst>
    <p:sldId id="270" r:id="rId2"/>
    <p:sldId id="271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" initials="M" lastIdx="1" clrIdx="0">
    <p:extLst>
      <p:ext uri="{19B8F6BF-5375-455C-9EA6-DF929625EA0E}">
        <p15:presenceInfo xmlns:p15="http://schemas.microsoft.com/office/powerpoint/2012/main" userId="M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77" d="100"/>
          <a:sy n="77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E78B2-1B5D-4AE5-8E72-9B8EDCA55026}" type="doc">
      <dgm:prSet loTypeId="urn:microsoft.com/office/officeart/2005/8/layout/default#1" loCatId="list" qsTypeId="urn:microsoft.com/office/officeart/2005/8/quickstyle/3d2#1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5164E945-1353-4B0E-9345-E9A0635CC5D8}" type="pres">
      <dgm:prSet presAssocID="{4C3E78B2-1B5D-4AE5-8E72-9B8EDCA55026}" presName="diagram" presStyleCnt="0">
        <dgm:presLayoutVars>
          <dgm:dir/>
          <dgm:resizeHandles val="exact"/>
        </dgm:presLayoutVars>
      </dgm:prSet>
      <dgm:spPr/>
    </dgm:pt>
  </dgm:ptLst>
  <dgm:cxnLst>
    <dgm:cxn modelId="{ED7D6410-1CB6-42DD-B164-279DA44A19B2}" type="presOf" srcId="{4C3E78B2-1B5D-4AE5-8E72-9B8EDCA55026}" destId="{5164E945-1353-4B0E-9345-E9A0635CC5D8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565591-EBDB-450F-9D67-EC77113CA21D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73F4634-7C5E-421B-BF90-F5982CE24183}">
      <dgm:prSet phldrT="[Texto]" custT="1"/>
      <dgm:spPr/>
      <dgm:t>
        <a:bodyPr/>
        <a:lstStyle/>
        <a:p>
          <a:r>
            <a:rPr lang="es-MX" sz="1400" b="1" dirty="0"/>
            <a:t>Designación de Unidad Especializada de C.I. y</a:t>
          </a:r>
        </a:p>
        <a:p>
          <a:r>
            <a:rPr lang="es-MX" sz="1400" b="1" dirty="0"/>
            <a:t>COCODI</a:t>
          </a:r>
          <a:endParaRPr lang="es-ES" sz="1400" b="1" dirty="0"/>
        </a:p>
      </dgm:t>
    </dgm:pt>
    <dgm:pt modelId="{EF15A1BA-DC44-433B-8B00-CF12BE479C2D}" type="parTrans" cxnId="{F219771E-62EF-46CC-AED5-53BF94B6BD52}">
      <dgm:prSet/>
      <dgm:spPr/>
      <dgm:t>
        <a:bodyPr/>
        <a:lstStyle/>
        <a:p>
          <a:endParaRPr lang="es-ES" b="1"/>
        </a:p>
      </dgm:t>
    </dgm:pt>
    <dgm:pt modelId="{4FF529E6-BF11-42D1-94DC-436F1D6C548E}" type="sibTrans" cxnId="{F219771E-62EF-46CC-AED5-53BF94B6BD52}">
      <dgm:prSet/>
      <dgm:spPr/>
      <dgm:t>
        <a:bodyPr/>
        <a:lstStyle/>
        <a:p>
          <a:endParaRPr lang="es-ES" b="1"/>
        </a:p>
      </dgm:t>
    </dgm:pt>
    <dgm:pt modelId="{1DB922DB-D211-4559-99B9-9D08EEC86FDB}">
      <dgm:prSet phldrT="[Texto]" custT="1"/>
      <dgm:spPr/>
      <dgm:t>
        <a:bodyPr/>
        <a:lstStyle/>
        <a:p>
          <a:r>
            <a:rPr lang="es-MX" sz="1600" b="1" dirty="0"/>
            <a:t>Auto evaluación (</a:t>
          </a:r>
          <a:r>
            <a:rPr lang="es-MX" sz="1200" b="1" dirty="0"/>
            <a:t>PLATAFORMA SECI</a:t>
          </a:r>
          <a:r>
            <a:rPr lang="es-MX" sz="1600" b="1" dirty="0"/>
            <a:t>)</a:t>
          </a:r>
          <a:endParaRPr lang="es-ES" sz="1600" b="1" dirty="0"/>
        </a:p>
      </dgm:t>
    </dgm:pt>
    <dgm:pt modelId="{A25D8DD0-947F-4EA8-803F-54BA9BD69DDA}" type="parTrans" cxnId="{44CDD07A-0A1A-4911-9BC8-621A5FEB1822}">
      <dgm:prSet/>
      <dgm:spPr/>
      <dgm:t>
        <a:bodyPr/>
        <a:lstStyle/>
        <a:p>
          <a:endParaRPr lang="es-ES" b="1"/>
        </a:p>
      </dgm:t>
    </dgm:pt>
    <dgm:pt modelId="{D71AB9CB-5ABB-4752-A7D4-5B0E531A832B}" type="sibTrans" cxnId="{44CDD07A-0A1A-4911-9BC8-621A5FEB1822}">
      <dgm:prSet/>
      <dgm:spPr/>
      <dgm:t>
        <a:bodyPr/>
        <a:lstStyle/>
        <a:p>
          <a:endParaRPr lang="es-ES" b="1"/>
        </a:p>
      </dgm:t>
    </dgm:pt>
    <dgm:pt modelId="{44CC1EE1-4284-44C5-8C6B-3F72119E47D3}">
      <dgm:prSet phldrT="[Texto]" custT="1"/>
      <dgm:spPr/>
      <dgm:t>
        <a:bodyPr/>
        <a:lstStyle/>
        <a:p>
          <a:r>
            <a:rPr lang="es-MX" sz="1600" b="1" dirty="0"/>
            <a:t>Programa de Trabajo de Control Interno</a:t>
          </a:r>
          <a:endParaRPr lang="es-ES" sz="1600" b="1" dirty="0"/>
        </a:p>
      </dgm:t>
    </dgm:pt>
    <dgm:pt modelId="{373D30E6-50E0-4B97-AAB0-4F3FA99426CB}" type="parTrans" cxnId="{82F4554D-2022-48E5-B590-72CB8EA94B00}">
      <dgm:prSet/>
      <dgm:spPr/>
      <dgm:t>
        <a:bodyPr/>
        <a:lstStyle/>
        <a:p>
          <a:endParaRPr lang="es-ES" b="1"/>
        </a:p>
      </dgm:t>
    </dgm:pt>
    <dgm:pt modelId="{9AD2E7E5-F551-42B0-8E48-41B0B7CCB2F2}" type="sibTrans" cxnId="{82F4554D-2022-48E5-B590-72CB8EA94B00}">
      <dgm:prSet/>
      <dgm:spPr/>
      <dgm:t>
        <a:bodyPr/>
        <a:lstStyle/>
        <a:p>
          <a:endParaRPr lang="es-ES" b="1"/>
        </a:p>
      </dgm:t>
    </dgm:pt>
    <dgm:pt modelId="{96588B71-5E0F-422D-A566-92C221431B46}">
      <dgm:prSet custT="1"/>
      <dgm:spPr/>
      <dgm:t>
        <a:bodyPr/>
        <a:lstStyle/>
        <a:p>
          <a:r>
            <a:rPr lang="es-MX" sz="1400" b="1" dirty="0"/>
            <a:t>Programa de Trabajo de Administración de Riesgos</a:t>
          </a:r>
          <a:endParaRPr lang="es-ES" sz="1400" b="1" dirty="0"/>
        </a:p>
      </dgm:t>
    </dgm:pt>
    <dgm:pt modelId="{2B48636F-31A9-4565-90D8-943960FE4222}" type="parTrans" cxnId="{DDBA190A-5637-4019-9232-152F1379D149}">
      <dgm:prSet/>
      <dgm:spPr/>
      <dgm:t>
        <a:bodyPr/>
        <a:lstStyle/>
        <a:p>
          <a:endParaRPr lang="es-ES" b="1"/>
        </a:p>
      </dgm:t>
    </dgm:pt>
    <dgm:pt modelId="{42993411-4605-4322-9011-045DA991C842}" type="sibTrans" cxnId="{DDBA190A-5637-4019-9232-152F1379D149}">
      <dgm:prSet/>
      <dgm:spPr/>
      <dgm:t>
        <a:bodyPr/>
        <a:lstStyle/>
        <a:p>
          <a:endParaRPr lang="es-ES" b="1"/>
        </a:p>
      </dgm:t>
    </dgm:pt>
    <dgm:pt modelId="{225ADFA1-0887-4F1B-A044-062CB3BEFFAA}">
      <dgm:prSet custT="1"/>
      <dgm:spPr/>
      <dgm:t>
        <a:bodyPr/>
        <a:lstStyle/>
        <a:p>
          <a:r>
            <a:rPr lang="es-MX" sz="1400" b="1" dirty="0"/>
            <a:t>Informes anuales y trimestrales</a:t>
          </a:r>
          <a:endParaRPr lang="es-ES" sz="1400" b="1" dirty="0"/>
        </a:p>
      </dgm:t>
    </dgm:pt>
    <dgm:pt modelId="{035881E6-1B9F-4CF2-854F-D83138E501BA}" type="parTrans" cxnId="{CF8D4419-7F86-4092-9755-882E6A69E5D4}">
      <dgm:prSet/>
      <dgm:spPr/>
      <dgm:t>
        <a:bodyPr/>
        <a:lstStyle/>
        <a:p>
          <a:endParaRPr lang="es-ES" b="1"/>
        </a:p>
      </dgm:t>
    </dgm:pt>
    <dgm:pt modelId="{F4619518-65B1-4CBA-AE37-E387B775E7A4}" type="sibTrans" cxnId="{CF8D4419-7F86-4092-9755-882E6A69E5D4}">
      <dgm:prSet/>
      <dgm:spPr/>
      <dgm:t>
        <a:bodyPr/>
        <a:lstStyle/>
        <a:p>
          <a:endParaRPr lang="es-ES" b="1"/>
        </a:p>
      </dgm:t>
    </dgm:pt>
    <dgm:pt modelId="{5258E62F-9622-4A9F-9F7D-1264FE016EF9}">
      <dgm:prSet custT="1"/>
      <dgm:spPr/>
      <dgm:t>
        <a:bodyPr/>
        <a:lstStyle/>
        <a:p>
          <a:r>
            <a:rPr lang="es-MX" sz="1400" b="1" dirty="0"/>
            <a:t>Acta de Compromiso de Control Interno</a:t>
          </a:r>
          <a:endParaRPr lang="es-ES" sz="1400" b="1" dirty="0"/>
        </a:p>
      </dgm:t>
    </dgm:pt>
    <dgm:pt modelId="{3F4A1CF6-2446-48DB-BC48-45798B321B41}" type="sibTrans" cxnId="{EDFAD3D7-A16F-455B-96C9-46C8257F1894}">
      <dgm:prSet/>
      <dgm:spPr/>
      <dgm:t>
        <a:bodyPr/>
        <a:lstStyle/>
        <a:p>
          <a:endParaRPr lang="es-ES"/>
        </a:p>
      </dgm:t>
    </dgm:pt>
    <dgm:pt modelId="{06FD5042-F675-446F-8B87-5817E8B79DD9}" type="parTrans" cxnId="{EDFAD3D7-A16F-455B-96C9-46C8257F1894}">
      <dgm:prSet/>
      <dgm:spPr/>
      <dgm:t>
        <a:bodyPr/>
        <a:lstStyle/>
        <a:p>
          <a:endParaRPr lang="es-ES"/>
        </a:p>
      </dgm:t>
    </dgm:pt>
    <dgm:pt modelId="{10B1E86D-C541-4647-834C-ED622901D636}" type="pres">
      <dgm:prSet presAssocID="{AA565591-EBDB-450F-9D67-EC77113CA21D}" presName="CompostProcess" presStyleCnt="0">
        <dgm:presLayoutVars>
          <dgm:dir/>
          <dgm:resizeHandles val="exact"/>
        </dgm:presLayoutVars>
      </dgm:prSet>
      <dgm:spPr/>
    </dgm:pt>
    <dgm:pt modelId="{6E7FD7A9-96B4-4D3B-8AD3-8F209FB4B92D}" type="pres">
      <dgm:prSet presAssocID="{AA565591-EBDB-450F-9D67-EC77113CA21D}" presName="arrow" presStyleLbl="bgShp" presStyleIdx="0" presStyleCnt="1"/>
      <dgm:spPr/>
    </dgm:pt>
    <dgm:pt modelId="{B12EF792-5AF9-491E-AEC2-A0A3507ACC63}" type="pres">
      <dgm:prSet presAssocID="{AA565591-EBDB-450F-9D67-EC77113CA21D}" presName="linearProcess" presStyleCnt="0"/>
      <dgm:spPr/>
    </dgm:pt>
    <dgm:pt modelId="{D9004FA2-517C-4124-ACA8-8E28C816F1C3}" type="pres">
      <dgm:prSet presAssocID="{5258E62F-9622-4A9F-9F7D-1264FE016EF9}" presName="textNode" presStyleLbl="node1" presStyleIdx="0" presStyleCnt="6" custScaleX="95026" custLinFactX="1405" custLinFactNeighborX="100000">
        <dgm:presLayoutVars>
          <dgm:bulletEnabled val="1"/>
        </dgm:presLayoutVars>
      </dgm:prSet>
      <dgm:spPr/>
    </dgm:pt>
    <dgm:pt modelId="{1D97C705-60A3-4DCB-B16D-D84D816E7805}" type="pres">
      <dgm:prSet presAssocID="{3F4A1CF6-2446-48DB-BC48-45798B321B41}" presName="sibTrans" presStyleCnt="0"/>
      <dgm:spPr/>
    </dgm:pt>
    <dgm:pt modelId="{DCB8DAD0-1938-4862-9A0C-73954F8FE8BA}" type="pres">
      <dgm:prSet presAssocID="{B73F4634-7C5E-421B-BF90-F5982CE24183}" presName="textNode" presStyleLbl="node1" presStyleIdx="1" presStyleCnt="6" custLinFactX="1405" custLinFactNeighborX="100000">
        <dgm:presLayoutVars>
          <dgm:bulletEnabled val="1"/>
        </dgm:presLayoutVars>
      </dgm:prSet>
      <dgm:spPr/>
    </dgm:pt>
    <dgm:pt modelId="{C01286DE-17FF-4325-B79F-0B97759E71F1}" type="pres">
      <dgm:prSet presAssocID="{4FF529E6-BF11-42D1-94DC-436F1D6C548E}" presName="sibTrans" presStyleCnt="0"/>
      <dgm:spPr/>
    </dgm:pt>
    <dgm:pt modelId="{7D32F2CA-FE07-4B59-A237-BC4235E60C64}" type="pres">
      <dgm:prSet presAssocID="{1DB922DB-D211-4559-99B9-9D08EEC86FDB}" presName="textNode" presStyleLbl="node1" presStyleIdx="2" presStyleCnt="6" custLinFactX="1405" custLinFactNeighborX="100000">
        <dgm:presLayoutVars>
          <dgm:bulletEnabled val="1"/>
        </dgm:presLayoutVars>
      </dgm:prSet>
      <dgm:spPr/>
    </dgm:pt>
    <dgm:pt modelId="{7D20EB6D-8FCC-47B1-9743-D0D7395FD5F0}" type="pres">
      <dgm:prSet presAssocID="{D71AB9CB-5ABB-4752-A7D4-5B0E531A832B}" presName="sibTrans" presStyleCnt="0"/>
      <dgm:spPr/>
    </dgm:pt>
    <dgm:pt modelId="{8B33A347-5382-43C2-AFFE-46000EF0C6AA}" type="pres">
      <dgm:prSet presAssocID="{44CC1EE1-4284-44C5-8C6B-3F72119E47D3}" presName="textNode" presStyleLbl="node1" presStyleIdx="3" presStyleCnt="6" custLinFactX="1405" custLinFactNeighborX="100000">
        <dgm:presLayoutVars>
          <dgm:bulletEnabled val="1"/>
        </dgm:presLayoutVars>
      </dgm:prSet>
      <dgm:spPr/>
    </dgm:pt>
    <dgm:pt modelId="{5EC9C5A2-4B7B-45BB-80B2-70DB285C5392}" type="pres">
      <dgm:prSet presAssocID="{9AD2E7E5-F551-42B0-8E48-41B0B7CCB2F2}" presName="sibTrans" presStyleCnt="0"/>
      <dgm:spPr/>
    </dgm:pt>
    <dgm:pt modelId="{75DBCC75-17FD-47DA-9ADE-3FC64EE16DD0}" type="pres">
      <dgm:prSet presAssocID="{96588B71-5E0F-422D-A566-92C221431B46}" presName="textNode" presStyleLbl="node1" presStyleIdx="4" presStyleCnt="6" custLinFactNeighborX="54764" custLinFactNeighborY="-633">
        <dgm:presLayoutVars>
          <dgm:bulletEnabled val="1"/>
        </dgm:presLayoutVars>
      </dgm:prSet>
      <dgm:spPr/>
    </dgm:pt>
    <dgm:pt modelId="{69BDDE08-6ED4-47FA-B7F9-0AD9FD611C76}" type="pres">
      <dgm:prSet presAssocID="{42993411-4605-4322-9011-045DA991C842}" presName="sibTrans" presStyleCnt="0"/>
      <dgm:spPr/>
    </dgm:pt>
    <dgm:pt modelId="{3511DC1D-F706-45F8-8D8C-94078B35B3D0}" type="pres">
      <dgm:prSet presAssocID="{225ADFA1-0887-4F1B-A044-062CB3BEFFAA}" presName="textNode" presStyleLbl="node1" presStyleIdx="5" presStyleCnt="6" custLinFactNeighborX="16545">
        <dgm:presLayoutVars>
          <dgm:bulletEnabled val="1"/>
        </dgm:presLayoutVars>
      </dgm:prSet>
      <dgm:spPr/>
    </dgm:pt>
  </dgm:ptLst>
  <dgm:cxnLst>
    <dgm:cxn modelId="{DDBA190A-5637-4019-9232-152F1379D149}" srcId="{AA565591-EBDB-450F-9D67-EC77113CA21D}" destId="{96588B71-5E0F-422D-A566-92C221431B46}" srcOrd="4" destOrd="0" parTransId="{2B48636F-31A9-4565-90D8-943960FE4222}" sibTransId="{42993411-4605-4322-9011-045DA991C842}"/>
    <dgm:cxn modelId="{CF8D4419-7F86-4092-9755-882E6A69E5D4}" srcId="{AA565591-EBDB-450F-9D67-EC77113CA21D}" destId="{225ADFA1-0887-4F1B-A044-062CB3BEFFAA}" srcOrd="5" destOrd="0" parTransId="{035881E6-1B9F-4CF2-854F-D83138E501BA}" sibTransId="{F4619518-65B1-4CBA-AE37-E387B775E7A4}"/>
    <dgm:cxn modelId="{F219771E-62EF-46CC-AED5-53BF94B6BD52}" srcId="{AA565591-EBDB-450F-9D67-EC77113CA21D}" destId="{B73F4634-7C5E-421B-BF90-F5982CE24183}" srcOrd="1" destOrd="0" parTransId="{EF15A1BA-DC44-433B-8B00-CF12BE479C2D}" sibTransId="{4FF529E6-BF11-42D1-94DC-436F1D6C548E}"/>
    <dgm:cxn modelId="{8764CB26-C867-484E-8C62-8745F4F31D87}" type="presOf" srcId="{1DB922DB-D211-4559-99B9-9D08EEC86FDB}" destId="{7D32F2CA-FE07-4B59-A237-BC4235E60C64}" srcOrd="0" destOrd="0" presId="urn:microsoft.com/office/officeart/2005/8/layout/hProcess9"/>
    <dgm:cxn modelId="{1413E12E-1D73-446A-8597-22BBE5F96141}" type="presOf" srcId="{225ADFA1-0887-4F1B-A044-062CB3BEFFAA}" destId="{3511DC1D-F706-45F8-8D8C-94078B35B3D0}" srcOrd="0" destOrd="0" presId="urn:microsoft.com/office/officeart/2005/8/layout/hProcess9"/>
    <dgm:cxn modelId="{82F4554D-2022-48E5-B590-72CB8EA94B00}" srcId="{AA565591-EBDB-450F-9D67-EC77113CA21D}" destId="{44CC1EE1-4284-44C5-8C6B-3F72119E47D3}" srcOrd="3" destOrd="0" parTransId="{373D30E6-50E0-4B97-AAB0-4F3FA99426CB}" sibTransId="{9AD2E7E5-F551-42B0-8E48-41B0B7CCB2F2}"/>
    <dgm:cxn modelId="{65E56D57-44BB-4AAE-9486-783B9C32B134}" type="presOf" srcId="{44CC1EE1-4284-44C5-8C6B-3F72119E47D3}" destId="{8B33A347-5382-43C2-AFFE-46000EF0C6AA}" srcOrd="0" destOrd="0" presId="urn:microsoft.com/office/officeart/2005/8/layout/hProcess9"/>
    <dgm:cxn modelId="{F0A3197A-6B3C-48EC-8CE5-F08214DFEEE1}" type="presOf" srcId="{5258E62F-9622-4A9F-9F7D-1264FE016EF9}" destId="{D9004FA2-517C-4124-ACA8-8E28C816F1C3}" srcOrd="0" destOrd="0" presId="urn:microsoft.com/office/officeart/2005/8/layout/hProcess9"/>
    <dgm:cxn modelId="{44CDD07A-0A1A-4911-9BC8-621A5FEB1822}" srcId="{AA565591-EBDB-450F-9D67-EC77113CA21D}" destId="{1DB922DB-D211-4559-99B9-9D08EEC86FDB}" srcOrd="2" destOrd="0" parTransId="{A25D8DD0-947F-4EA8-803F-54BA9BD69DDA}" sibTransId="{D71AB9CB-5ABB-4752-A7D4-5B0E531A832B}"/>
    <dgm:cxn modelId="{15CC78BA-803E-4784-850E-976A05B7552D}" type="presOf" srcId="{96588B71-5E0F-422D-A566-92C221431B46}" destId="{75DBCC75-17FD-47DA-9ADE-3FC64EE16DD0}" srcOrd="0" destOrd="0" presId="urn:microsoft.com/office/officeart/2005/8/layout/hProcess9"/>
    <dgm:cxn modelId="{F66FFDC3-5C9D-4A46-8476-CA118240CB8F}" type="presOf" srcId="{B73F4634-7C5E-421B-BF90-F5982CE24183}" destId="{DCB8DAD0-1938-4862-9A0C-73954F8FE8BA}" srcOrd="0" destOrd="0" presId="urn:microsoft.com/office/officeart/2005/8/layout/hProcess9"/>
    <dgm:cxn modelId="{EDFAD3D7-A16F-455B-96C9-46C8257F1894}" srcId="{AA565591-EBDB-450F-9D67-EC77113CA21D}" destId="{5258E62F-9622-4A9F-9F7D-1264FE016EF9}" srcOrd="0" destOrd="0" parTransId="{06FD5042-F675-446F-8B87-5817E8B79DD9}" sibTransId="{3F4A1CF6-2446-48DB-BC48-45798B321B41}"/>
    <dgm:cxn modelId="{350356DE-ED32-4C70-99E6-AF1CA0D9479C}" type="presOf" srcId="{AA565591-EBDB-450F-9D67-EC77113CA21D}" destId="{10B1E86D-C541-4647-834C-ED622901D636}" srcOrd="0" destOrd="0" presId="urn:microsoft.com/office/officeart/2005/8/layout/hProcess9"/>
    <dgm:cxn modelId="{351F5E5D-B8AA-44BD-B5A8-D866A02892B9}" type="presParOf" srcId="{10B1E86D-C541-4647-834C-ED622901D636}" destId="{6E7FD7A9-96B4-4D3B-8AD3-8F209FB4B92D}" srcOrd="0" destOrd="0" presId="urn:microsoft.com/office/officeart/2005/8/layout/hProcess9"/>
    <dgm:cxn modelId="{37EF120D-3613-4D48-8182-E4F01F3B6605}" type="presParOf" srcId="{10B1E86D-C541-4647-834C-ED622901D636}" destId="{B12EF792-5AF9-491E-AEC2-A0A3507ACC63}" srcOrd="1" destOrd="0" presId="urn:microsoft.com/office/officeart/2005/8/layout/hProcess9"/>
    <dgm:cxn modelId="{D8E0D1FE-EC2F-4B31-BD4B-BF320FEB0398}" type="presParOf" srcId="{B12EF792-5AF9-491E-AEC2-A0A3507ACC63}" destId="{D9004FA2-517C-4124-ACA8-8E28C816F1C3}" srcOrd="0" destOrd="0" presId="urn:microsoft.com/office/officeart/2005/8/layout/hProcess9"/>
    <dgm:cxn modelId="{E1F71BE8-5AD2-49A6-8E4D-010DEDB96DC3}" type="presParOf" srcId="{B12EF792-5AF9-491E-AEC2-A0A3507ACC63}" destId="{1D97C705-60A3-4DCB-B16D-D84D816E7805}" srcOrd="1" destOrd="0" presId="urn:microsoft.com/office/officeart/2005/8/layout/hProcess9"/>
    <dgm:cxn modelId="{1C3BBDEE-702E-426D-83DE-C7A4CD1E7FD6}" type="presParOf" srcId="{B12EF792-5AF9-491E-AEC2-A0A3507ACC63}" destId="{DCB8DAD0-1938-4862-9A0C-73954F8FE8BA}" srcOrd="2" destOrd="0" presId="urn:microsoft.com/office/officeart/2005/8/layout/hProcess9"/>
    <dgm:cxn modelId="{D4AD8B76-49BA-4CDB-A9C3-452276007579}" type="presParOf" srcId="{B12EF792-5AF9-491E-AEC2-A0A3507ACC63}" destId="{C01286DE-17FF-4325-B79F-0B97759E71F1}" srcOrd="3" destOrd="0" presId="urn:microsoft.com/office/officeart/2005/8/layout/hProcess9"/>
    <dgm:cxn modelId="{955C82E3-1324-4411-83E3-77921F6C93B9}" type="presParOf" srcId="{B12EF792-5AF9-491E-AEC2-A0A3507ACC63}" destId="{7D32F2CA-FE07-4B59-A237-BC4235E60C64}" srcOrd="4" destOrd="0" presId="urn:microsoft.com/office/officeart/2005/8/layout/hProcess9"/>
    <dgm:cxn modelId="{ED07D976-2AF2-4188-B8D3-8B01DBC106E8}" type="presParOf" srcId="{B12EF792-5AF9-491E-AEC2-A0A3507ACC63}" destId="{7D20EB6D-8FCC-47B1-9743-D0D7395FD5F0}" srcOrd="5" destOrd="0" presId="urn:microsoft.com/office/officeart/2005/8/layout/hProcess9"/>
    <dgm:cxn modelId="{DB9670C3-1E61-486F-B945-651FF03551A6}" type="presParOf" srcId="{B12EF792-5AF9-491E-AEC2-A0A3507ACC63}" destId="{8B33A347-5382-43C2-AFFE-46000EF0C6AA}" srcOrd="6" destOrd="0" presId="urn:microsoft.com/office/officeart/2005/8/layout/hProcess9"/>
    <dgm:cxn modelId="{5F1D8652-4623-452B-8094-7E24BD6AF40C}" type="presParOf" srcId="{B12EF792-5AF9-491E-AEC2-A0A3507ACC63}" destId="{5EC9C5A2-4B7B-45BB-80B2-70DB285C5392}" srcOrd="7" destOrd="0" presId="urn:microsoft.com/office/officeart/2005/8/layout/hProcess9"/>
    <dgm:cxn modelId="{033F5710-59C2-4D7A-BED4-D8119C9B643C}" type="presParOf" srcId="{B12EF792-5AF9-491E-AEC2-A0A3507ACC63}" destId="{75DBCC75-17FD-47DA-9ADE-3FC64EE16DD0}" srcOrd="8" destOrd="0" presId="urn:microsoft.com/office/officeart/2005/8/layout/hProcess9"/>
    <dgm:cxn modelId="{CA7C34A4-4EC6-4118-B4E2-0F04A4B72D6A}" type="presParOf" srcId="{B12EF792-5AF9-491E-AEC2-A0A3507ACC63}" destId="{69BDDE08-6ED4-47FA-B7F9-0AD9FD611C76}" srcOrd="9" destOrd="0" presId="urn:microsoft.com/office/officeart/2005/8/layout/hProcess9"/>
    <dgm:cxn modelId="{38CB797C-E218-4C3E-8FA8-436CC44CFA59}" type="presParOf" srcId="{B12EF792-5AF9-491E-AEC2-A0A3507ACC63}" destId="{3511DC1D-F706-45F8-8D8C-94078B35B3D0}" srcOrd="10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64809E-F56F-4CA9-913D-4F2CF5C23B8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ABBBDD90-254A-48F4-A7A2-66DD6FA3900A}">
      <dgm:prSet phldrT="[Texto]" custT="1"/>
      <dgm:spPr/>
      <dgm:t>
        <a:bodyPr/>
        <a:lstStyle/>
        <a:p>
          <a:r>
            <a:rPr lang="es-MX" sz="1400" dirty="0">
              <a:latin typeface="+mj-lt"/>
              <a:cs typeface="Times New Roman" panose="02020603050405020304" pitchFamily="18" charset="0"/>
            </a:rPr>
            <a:t>Es acorde con el tamaño, estructura, circunstancias específicas y mandato legal                          de la institución</a:t>
          </a:r>
          <a:endParaRPr lang="es-MX" sz="1400" dirty="0"/>
        </a:p>
      </dgm:t>
    </dgm:pt>
    <dgm:pt modelId="{77CD0B79-9663-4AA7-A615-D5C8E81D1431}" type="parTrans" cxnId="{C784E88B-6E91-4EC5-9C55-78D6989C7172}">
      <dgm:prSet/>
      <dgm:spPr/>
      <dgm:t>
        <a:bodyPr/>
        <a:lstStyle/>
        <a:p>
          <a:endParaRPr lang="es-MX" sz="1400"/>
        </a:p>
      </dgm:t>
    </dgm:pt>
    <dgm:pt modelId="{1D28A245-A17C-4FDF-9392-5377C8AB23B0}" type="sibTrans" cxnId="{C784E88B-6E91-4EC5-9C55-78D6989C7172}">
      <dgm:prSet/>
      <dgm:spPr/>
      <dgm:t>
        <a:bodyPr/>
        <a:lstStyle/>
        <a:p>
          <a:endParaRPr lang="es-MX" sz="1400"/>
        </a:p>
      </dgm:t>
    </dgm:pt>
    <dgm:pt modelId="{E5C2F44B-3A41-4D0C-BBD8-B384E2852CC6}">
      <dgm:prSet custT="1"/>
      <dgm:spPr/>
      <dgm:t>
        <a:bodyPr/>
        <a:lstStyle/>
        <a:p>
          <a:r>
            <a:rPr lang="es-MX" sz="1400">
              <a:latin typeface="+mj-lt"/>
              <a:cs typeface="Times New Roman" panose="02020603050405020304" pitchFamily="18" charset="0"/>
            </a:rPr>
            <a:t>Es acorde con el tamaño, estructura, circunstancias específicas y mandato legal                          de la institución</a:t>
          </a:r>
          <a:endParaRPr lang="es-MX" sz="1400" dirty="0">
            <a:latin typeface="+mj-lt"/>
            <a:cs typeface="Times New Roman" panose="02020603050405020304" pitchFamily="18" charset="0"/>
          </a:endParaRPr>
        </a:p>
      </dgm:t>
    </dgm:pt>
    <dgm:pt modelId="{706990A9-5944-4086-8F1E-6800FFA6DFFB}" type="parTrans" cxnId="{E6684215-43A6-4118-83F7-6FBB11818E0F}">
      <dgm:prSet/>
      <dgm:spPr/>
      <dgm:t>
        <a:bodyPr/>
        <a:lstStyle/>
        <a:p>
          <a:endParaRPr lang="es-MX" sz="1400"/>
        </a:p>
      </dgm:t>
    </dgm:pt>
    <dgm:pt modelId="{8CE24C5E-0AC2-47A4-B268-64D33CA0D5DA}" type="sibTrans" cxnId="{E6684215-43A6-4118-83F7-6FBB11818E0F}">
      <dgm:prSet/>
      <dgm:spPr/>
      <dgm:t>
        <a:bodyPr/>
        <a:lstStyle/>
        <a:p>
          <a:endParaRPr lang="es-MX" sz="1400"/>
        </a:p>
      </dgm:t>
    </dgm:pt>
    <dgm:pt modelId="{DCF91437-F65F-4174-8381-7E97AB0913A7}">
      <dgm:prSet custT="1"/>
      <dgm:spPr/>
      <dgm:t>
        <a:bodyPr/>
        <a:lstStyle/>
        <a:p>
          <a:r>
            <a:rPr lang="es-MX" sz="1400">
              <a:latin typeface="+mj-lt"/>
              <a:cs typeface="Times New Roman" panose="02020603050405020304" pitchFamily="18" charset="0"/>
            </a:rPr>
            <a:t>Asegura, de manera razonable, la salvaguarda de los recursos públicos, la actuación honesta de todo el personal y la prevención de actos de corrupción</a:t>
          </a:r>
          <a:endParaRPr lang="es-MX" sz="1400" dirty="0">
            <a:latin typeface="+mj-lt"/>
            <a:cs typeface="Times New Roman" panose="02020603050405020304" pitchFamily="18" charset="0"/>
          </a:endParaRPr>
        </a:p>
      </dgm:t>
    </dgm:pt>
    <dgm:pt modelId="{1A5600F7-4CCF-4D3E-9621-2529DC9A477C}" type="parTrans" cxnId="{B11F460B-4981-4163-BDE7-5FD6425541A5}">
      <dgm:prSet/>
      <dgm:spPr/>
      <dgm:t>
        <a:bodyPr/>
        <a:lstStyle/>
        <a:p>
          <a:endParaRPr lang="es-MX" sz="1400"/>
        </a:p>
      </dgm:t>
    </dgm:pt>
    <dgm:pt modelId="{1480CA27-E625-42E3-8D0F-2B17E50E3C3F}" type="sibTrans" cxnId="{B11F460B-4981-4163-BDE7-5FD6425541A5}">
      <dgm:prSet/>
      <dgm:spPr/>
      <dgm:t>
        <a:bodyPr/>
        <a:lstStyle/>
        <a:p>
          <a:endParaRPr lang="es-MX" sz="1400"/>
        </a:p>
      </dgm:t>
    </dgm:pt>
    <dgm:pt modelId="{B64F1EDD-5C5D-48CC-8A00-9B5E9E2130F6}" type="pres">
      <dgm:prSet presAssocID="{5764809E-F56F-4CA9-913D-4F2CF5C23B87}" presName="linear" presStyleCnt="0">
        <dgm:presLayoutVars>
          <dgm:dir/>
          <dgm:animLvl val="lvl"/>
          <dgm:resizeHandles val="exact"/>
        </dgm:presLayoutVars>
      </dgm:prSet>
      <dgm:spPr/>
    </dgm:pt>
    <dgm:pt modelId="{F07D8CC4-D7A9-4297-A34B-6125591FDFB2}" type="pres">
      <dgm:prSet presAssocID="{ABBBDD90-254A-48F4-A7A2-66DD6FA3900A}" presName="parentLin" presStyleCnt="0"/>
      <dgm:spPr/>
    </dgm:pt>
    <dgm:pt modelId="{250F7898-0E98-4F12-BC19-26D9F93EB065}" type="pres">
      <dgm:prSet presAssocID="{ABBBDD90-254A-48F4-A7A2-66DD6FA3900A}" presName="parentLeftMargin" presStyleLbl="node1" presStyleIdx="0" presStyleCnt="3"/>
      <dgm:spPr/>
    </dgm:pt>
    <dgm:pt modelId="{3F378234-6CF0-47D7-93A6-82EE1AD3BE24}" type="pres">
      <dgm:prSet presAssocID="{ABBBDD90-254A-48F4-A7A2-66DD6FA3900A}" presName="parentText" presStyleLbl="node1" presStyleIdx="0" presStyleCnt="3" custLinFactNeighborX="-17660" custLinFactNeighborY="459">
        <dgm:presLayoutVars>
          <dgm:chMax val="0"/>
          <dgm:bulletEnabled val="1"/>
        </dgm:presLayoutVars>
      </dgm:prSet>
      <dgm:spPr/>
    </dgm:pt>
    <dgm:pt modelId="{BE9BB6D5-69D9-43EE-890A-AF1CBFAADB7B}" type="pres">
      <dgm:prSet presAssocID="{ABBBDD90-254A-48F4-A7A2-66DD6FA3900A}" presName="negativeSpace" presStyleCnt="0"/>
      <dgm:spPr/>
    </dgm:pt>
    <dgm:pt modelId="{8966251D-E452-4A83-B66A-A6964B96FE1C}" type="pres">
      <dgm:prSet presAssocID="{ABBBDD90-254A-48F4-A7A2-66DD6FA3900A}" presName="childText" presStyleLbl="conFgAcc1" presStyleIdx="0" presStyleCnt="3" custLinFactY="-15008" custLinFactNeighborX="-11524" custLinFactNeighborY="-100000">
        <dgm:presLayoutVars>
          <dgm:bulletEnabled val="1"/>
        </dgm:presLayoutVars>
      </dgm:prSet>
      <dgm:spPr/>
    </dgm:pt>
    <dgm:pt modelId="{392875C2-E184-4DF9-A992-BF7CDBC145D6}" type="pres">
      <dgm:prSet presAssocID="{1D28A245-A17C-4FDF-9392-5377C8AB23B0}" presName="spaceBetweenRectangles" presStyleCnt="0"/>
      <dgm:spPr/>
    </dgm:pt>
    <dgm:pt modelId="{1C102A45-5F55-4138-BD3B-1A171B6A143C}" type="pres">
      <dgm:prSet presAssocID="{E5C2F44B-3A41-4D0C-BBD8-B384E2852CC6}" presName="parentLin" presStyleCnt="0"/>
      <dgm:spPr/>
    </dgm:pt>
    <dgm:pt modelId="{0953DECF-8909-4D4C-880F-6796DACF8F63}" type="pres">
      <dgm:prSet presAssocID="{E5C2F44B-3A41-4D0C-BBD8-B384E2852CC6}" presName="parentLeftMargin" presStyleLbl="node1" presStyleIdx="0" presStyleCnt="3"/>
      <dgm:spPr/>
    </dgm:pt>
    <dgm:pt modelId="{D1D6238C-4875-463B-B3AB-D107368A225E}" type="pres">
      <dgm:prSet presAssocID="{E5C2F44B-3A41-4D0C-BBD8-B384E2852CC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66F717F-8308-4EE7-A0F4-62A56F2318EC}" type="pres">
      <dgm:prSet presAssocID="{E5C2F44B-3A41-4D0C-BBD8-B384E2852CC6}" presName="negativeSpace" presStyleCnt="0"/>
      <dgm:spPr/>
    </dgm:pt>
    <dgm:pt modelId="{DF2F81A4-83F8-4AAE-8C02-D8D5F3F0D521}" type="pres">
      <dgm:prSet presAssocID="{E5C2F44B-3A41-4D0C-BBD8-B384E2852CC6}" presName="childText" presStyleLbl="conFgAcc1" presStyleIdx="1" presStyleCnt="3">
        <dgm:presLayoutVars>
          <dgm:bulletEnabled val="1"/>
        </dgm:presLayoutVars>
      </dgm:prSet>
      <dgm:spPr/>
    </dgm:pt>
    <dgm:pt modelId="{9F209762-6EDE-4C46-A8A0-B09FA07610F5}" type="pres">
      <dgm:prSet presAssocID="{8CE24C5E-0AC2-47A4-B268-64D33CA0D5DA}" presName="spaceBetweenRectangles" presStyleCnt="0"/>
      <dgm:spPr/>
    </dgm:pt>
    <dgm:pt modelId="{E4DA561F-A6D1-413B-AFD7-3AF93BEC1BA2}" type="pres">
      <dgm:prSet presAssocID="{DCF91437-F65F-4174-8381-7E97AB0913A7}" presName="parentLin" presStyleCnt="0"/>
      <dgm:spPr/>
    </dgm:pt>
    <dgm:pt modelId="{3E17AA8D-1EC4-4BD5-B9C8-DD01136117E6}" type="pres">
      <dgm:prSet presAssocID="{DCF91437-F65F-4174-8381-7E97AB0913A7}" presName="parentLeftMargin" presStyleLbl="node1" presStyleIdx="1" presStyleCnt="3"/>
      <dgm:spPr/>
    </dgm:pt>
    <dgm:pt modelId="{AE6ACCDA-027C-4EF7-8225-4807ABFB498E}" type="pres">
      <dgm:prSet presAssocID="{DCF91437-F65F-4174-8381-7E97AB0913A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D7F9DFF-2FFD-4F0B-BDA1-1427668DDBB0}" type="pres">
      <dgm:prSet presAssocID="{DCF91437-F65F-4174-8381-7E97AB0913A7}" presName="negativeSpace" presStyleCnt="0"/>
      <dgm:spPr/>
    </dgm:pt>
    <dgm:pt modelId="{56AFEACD-7398-4205-A31B-888AFE7CFFE8}" type="pres">
      <dgm:prSet presAssocID="{DCF91437-F65F-4174-8381-7E97AB0913A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11F460B-4981-4163-BDE7-5FD6425541A5}" srcId="{5764809E-F56F-4CA9-913D-4F2CF5C23B87}" destId="{DCF91437-F65F-4174-8381-7E97AB0913A7}" srcOrd="2" destOrd="0" parTransId="{1A5600F7-4CCF-4D3E-9621-2529DC9A477C}" sibTransId="{1480CA27-E625-42E3-8D0F-2B17E50E3C3F}"/>
    <dgm:cxn modelId="{E6684215-43A6-4118-83F7-6FBB11818E0F}" srcId="{5764809E-F56F-4CA9-913D-4F2CF5C23B87}" destId="{E5C2F44B-3A41-4D0C-BBD8-B384E2852CC6}" srcOrd="1" destOrd="0" parTransId="{706990A9-5944-4086-8F1E-6800FFA6DFFB}" sibTransId="{8CE24C5E-0AC2-47A4-B268-64D33CA0D5DA}"/>
    <dgm:cxn modelId="{E0934E1E-9318-4A87-978E-A40BF07792F6}" type="presOf" srcId="{DCF91437-F65F-4174-8381-7E97AB0913A7}" destId="{AE6ACCDA-027C-4EF7-8225-4807ABFB498E}" srcOrd="1" destOrd="0" presId="urn:microsoft.com/office/officeart/2005/8/layout/list1"/>
    <dgm:cxn modelId="{D5DE2033-81A2-4399-9119-D0B961766E8D}" type="presOf" srcId="{5764809E-F56F-4CA9-913D-4F2CF5C23B87}" destId="{B64F1EDD-5C5D-48CC-8A00-9B5E9E2130F6}" srcOrd="0" destOrd="0" presId="urn:microsoft.com/office/officeart/2005/8/layout/list1"/>
    <dgm:cxn modelId="{35893A42-D27A-44FE-8A4D-DC3797475B53}" type="presOf" srcId="{ABBBDD90-254A-48F4-A7A2-66DD6FA3900A}" destId="{3F378234-6CF0-47D7-93A6-82EE1AD3BE24}" srcOrd="1" destOrd="0" presId="urn:microsoft.com/office/officeart/2005/8/layout/list1"/>
    <dgm:cxn modelId="{B04C3C8B-687C-4EBE-AE2F-1739212F296A}" type="presOf" srcId="{E5C2F44B-3A41-4D0C-BBD8-B384E2852CC6}" destId="{D1D6238C-4875-463B-B3AB-D107368A225E}" srcOrd="1" destOrd="0" presId="urn:microsoft.com/office/officeart/2005/8/layout/list1"/>
    <dgm:cxn modelId="{C784E88B-6E91-4EC5-9C55-78D6989C7172}" srcId="{5764809E-F56F-4CA9-913D-4F2CF5C23B87}" destId="{ABBBDD90-254A-48F4-A7A2-66DD6FA3900A}" srcOrd="0" destOrd="0" parTransId="{77CD0B79-9663-4AA7-A615-D5C8E81D1431}" sibTransId="{1D28A245-A17C-4FDF-9392-5377C8AB23B0}"/>
    <dgm:cxn modelId="{BF52EDDE-4CEC-4231-AEDC-BBB7A879857F}" type="presOf" srcId="{DCF91437-F65F-4174-8381-7E97AB0913A7}" destId="{3E17AA8D-1EC4-4BD5-B9C8-DD01136117E6}" srcOrd="0" destOrd="0" presId="urn:microsoft.com/office/officeart/2005/8/layout/list1"/>
    <dgm:cxn modelId="{78C5D1EB-DA2F-459F-97C2-42569E793B8F}" type="presOf" srcId="{ABBBDD90-254A-48F4-A7A2-66DD6FA3900A}" destId="{250F7898-0E98-4F12-BC19-26D9F93EB065}" srcOrd="0" destOrd="0" presId="urn:microsoft.com/office/officeart/2005/8/layout/list1"/>
    <dgm:cxn modelId="{683151F0-67AE-42DF-9A27-663FE127D76F}" type="presOf" srcId="{E5C2F44B-3A41-4D0C-BBD8-B384E2852CC6}" destId="{0953DECF-8909-4D4C-880F-6796DACF8F63}" srcOrd="0" destOrd="0" presId="urn:microsoft.com/office/officeart/2005/8/layout/list1"/>
    <dgm:cxn modelId="{E8E39E37-898A-4F11-B915-22E2EEE7561C}" type="presParOf" srcId="{B64F1EDD-5C5D-48CC-8A00-9B5E9E2130F6}" destId="{F07D8CC4-D7A9-4297-A34B-6125591FDFB2}" srcOrd="0" destOrd="0" presId="urn:microsoft.com/office/officeart/2005/8/layout/list1"/>
    <dgm:cxn modelId="{AAE1C135-BA65-47B3-A03F-DE9C830016E7}" type="presParOf" srcId="{F07D8CC4-D7A9-4297-A34B-6125591FDFB2}" destId="{250F7898-0E98-4F12-BC19-26D9F93EB065}" srcOrd="0" destOrd="0" presId="urn:microsoft.com/office/officeart/2005/8/layout/list1"/>
    <dgm:cxn modelId="{C33CFCFE-22B1-4936-8CC3-214F95A0D212}" type="presParOf" srcId="{F07D8CC4-D7A9-4297-A34B-6125591FDFB2}" destId="{3F378234-6CF0-47D7-93A6-82EE1AD3BE24}" srcOrd="1" destOrd="0" presId="urn:microsoft.com/office/officeart/2005/8/layout/list1"/>
    <dgm:cxn modelId="{FDE3D88D-BA18-44B6-A829-B8EF8983E677}" type="presParOf" srcId="{B64F1EDD-5C5D-48CC-8A00-9B5E9E2130F6}" destId="{BE9BB6D5-69D9-43EE-890A-AF1CBFAADB7B}" srcOrd="1" destOrd="0" presId="urn:microsoft.com/office/officeart/2005/8/layout/list1"/>
    <dgm:cxn modelId="{AC014BF3-1EE9-402D-91B6-2DC4ACDD2260}" type="presParOf" srcId="{B64F1EDD-5C5D-48CC-8A00-9B5E9E2130F6}" destId="{8966251D-E452-4A83-B66A-A6964B96FE1C}" srcOrd="2" destOrd="0" presId="urn:microsoft.com/office/officeart/2005/8/layout/list1"/>
    <dgm:cxn modelId="{DE851CEA-C142-4BB5-BC4C-B4BE648A5A82}" type="presParOf" srcId="{B64F1EDD-5C5D-48CC-8A00-9B5E9E2130F6}" destId="{392875C2-E184-4DF9-A992-BF7CDBC145D6}" srcOrd="3" destOrd="0" presId="urn:microsoft.com/office/officeart/2005/8/layout/list1"/>
    <dgm:cxn modelId="{823DE19B-3909-476C-8D0E-DE6A1727D456}" type="presParOf" srcId="{B64F1EDD-5C5D-48CC-8A00-9B5E9E2130F6}" destId="{1C102A45-5F55-4138-BD3B-1A171B6A143C}" srcOrd="4" destOrd="0" presId="urn:microsoft.com/office/officeart/2005/8/layout/list1"/>
    <dgm:cxn modelId="{97CACEA7-8FF5-4E6B-BB10-7688A40C5928}" type="presParOf" srcId="{1C102A45-5F55-4138-BD3B-1A171B6A143C}" destId="{0953DECF-8909-4D4C-880F-6796DACF8F63}" srcOrd="0" destOrd="0" presId="urn:microsoft.com/office/officeart/2005/8/layout/list1"/>
    <dgm:cxn modelId="{5DBC9EAE-0C57-44B2-8249-68BD658DA919}" type="presParOf" srcId="{1C102A45-5F55-4138-BD3B-1A171B6A143C}" destId="{D1D6238C-4875-463B-B3AB-D107368A225E}" srcOrd="1" destOrd="0" presId="urn:microsoft.com/office/officeart/2005/8/layout/list1"/>
    <dgm:cxn modelId="{11C9BE68-F074-4FE5-9430-1353B5C36591}" type="presParOf" srcId="{B64F1EDD-5C5D-48CC-8A00-9B5E9E2130F6}" destId="{B66F717F-8308-4EE7-A0F4-62A56F2318EC}" srcOrd="5" destOrd="0" presId="urn:microsoft.com/office/officeart/2005/8/layout/list1"/>
    <dgm:cxn modelId="{3580F40B-30AF-4FBA-93DC-CBCAA558214A}" type="presParOf" srcId="{B64F1EDD-5C5D-48CC-8A00-9B5E9E2130F6}" destId="{DF2F81A4-83F8-4AAE-8C02-D8D5F3F0D521}" srcOrd="6" destOrd="0" presId="urn:microsoft.com/office/officeart/2005/8/layout/list1"/>
    <dgm:cxn modelId="{238F1867-EC56-42DB-9A2C-F05C8F56F552}" type="presParOf" srcId="{B64F1EDD-5C5D-48CC-8A00-9B5E9E2130F6}" destId="{9F209762-6EDE-4C46-A8A0-B09FA07610F5}" srcOrd="7" destOrd="0" presId="urn:microsoft.com/office/officeart/2005/8/layout/list1"/>
    <dgm:cxn modelId="{E3DDA569-C1FE-43E1-800A-207F587E4362}" type="presParOf" srcId="{B64F1EDD-5C5D-48CC-8A00-9B5E9E2130F6}" destId="{E4DA561F-A6D1-413B-AFD7-3AF93BEC1BA2}" srcOrd="8" destOrd="0" presId="urn:microsoft.com/office/officeart/2005/8/layout/list1"/>
    <dgm:cxn modelId="{06E77474-1D3F-4DA3-8D1F-E604F25B456A}" type="presParOf" srcId="{E4DA561F-A6D1-413B-AFD7-3AF93BEC1BA2}" destId="{3E17AA8D-1EC4-4BD5-B9C8-DD01136117E6}" srcOrd="0" destOrd="0" presId="urn:microsoft.com/office/officeart/2005/8/layout/list1"/>
    <dgm:cxn modelId="{141F65AB-DD51-40DB-8D1E-BA647E82499D}" type="presParOf" srcId="{E4DA561F-A6D1-413B-AFD7-3AF93BEC1BA2}" destId="{AE6ACCDA-027C-4EF7-8225-4807ABFB498E}" srcOrd="1" destOrd="0" presId="urn:microsoft.com/office/officeart/2005/8/layout/list1"/>
    <dgm:cxn modelId="{30A34FA2-A867-4661-A331-8DF8159E57C9}" type="presParOf" srcId="{B64F1EDD-5C5D-48CC-8A00-9B5E9E2130F6}" destId="{4D7F9DFF-2FFD-4F0B-BDA1-1427668DDBB0}" srcOrd="9" destOrd="0" presId="urn:microsoft.com/office/officeart/2005/8/layout/list1"/>
    <dgm:cxn modelId="{D7E4FA7F-3395-4D88-983F-61F5465C141F}" type="presParOf" srcId="{B64F1EDD-5C5D-48CC-8A00-9B5E9E2130F6}" destId="{56AFEACD-7398-4205-A31B-888AFE7CFF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3E78B2-1B5D-4AE5-8E72-9B8EDCA55026}" type="doc">
      <dgm:prSet loTypeId="urn:microsoft.com/office/officeart/2005/8/layout/vList2" loCatId="list" qsTypeId="urn:microsoft.com/office/officeart/2005/8/quickstyle/3d2#2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09F5F915-44DB-4E8F-B792-73357297FC43}">
      <dgm:prSet phldrT="[Texto]" custT="1"/>
      <dgm:spPr/>
      <dgm:t>
        <a:bodyPr/>
        <a:lstStyle/>
        <a:p>
          <a:pPr algn="ctr"/>
          <a:r>
            <a:rPr lang="es-ES" sz="2000">
              <a:latin typeface="+mj-lt"/>
            </a:rPr>
            <a:t>IMPLEMENTACIÓN</a:t>
          </a:r>
        </a:p>
        <a:p>
          <a:pPr algn="ctr"/>
          <a:r>
            <a:rPr lang="es-ES" sz="2000">
              <a:latin typeface="+mj-lt"/>
            </a:rPr>
            <a:t>Los titulares de las unidades administrativas de diseñar las políticas y procedimientos que se ajusten a las disposiciones jurídicas y normativas y a las circunstancias especificas de la institución y su aplicación.</a:t>
          </a:r>
          <a:endParaRPr lang="es-MX" sz="2000" dirty="0">
            <a:latin typeface="+mj-lt"/>
            <a:cs typeface="Times New Roman" panose="02020603050405020304" pitchFamily="18" charset="0"/>
          </a:endParaRPr>
        </a:p>
      </dgm:t>
    </dgm:pt>
    <dgm:pt modelId="{1092B74E-3FA9-4920-87A9-3C98584EAF2B}" type="parTrans" cxnId="{41A47BAF-698F-4269-A95C-920B4DCAA089}">
      <dgm:prSet/>
      <dgm:spPr/>
      <dgm:t>
        <a:bodyPr/>
        <a:lstStyle/>
        <a:p>
          <a:endParaRPr lang="es-MX" sz="1800"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gm:t>
    </dgm:pt>
    <dgm:pt modelId="{7CBBE316-A97B-4DAC-A6EE-321F7C46299C}" type="sibTrans" cxnId="{41A47BAF-698F-4269-A95C-920B4DCAA089}">
      <dgm:prSet/>
      <dgm:spPr/>
      <dgm:t>
        <a:bodyPr/>
        <a:lstStyle/>
        <a:p>
          <a:endParaRPr lang="es-MX" sz="1800"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gm:t>
    </dgm:pt>
    <dgm:pt modelId="{E3D6C2F0-0BC2-417F-90C8-001A10094036}" type="pres">
      <dgm:prSet presAssocID="{4C3E78B2-1B5D-4AE5-8E72-9B8EDCA55026}" presName="linear" presStyleCnt="0">
        <dgm:presLayoutVars>
          <dgm:animLvl val="lvl"/>
          <dgm:resizeHandles val="exact"/>
        </dgm:presLayoutVars>
      </dgm:prSet>
      <dgm:spPr/>
    </dgm:pt>
    <dgm:pt modelId="{0BE2368F-C059-4249-AB4E-491B40E10340}" type="pres">
      <dgm:prSet presAssocID="{09F5F915-44DB-4E8F-B792-73357297FC43}" presName="parentText" presStyleLbl="node1" presStyleIdx="0" presStyleCnt="1" custScaleX="72346" custLinFactNeighborX="18063" custLinFactNeighborY="-66649">
        <dgm:presLayoutVars>
          <dgm:chMax val="0"/>
          <dgm:bulletEnabled val="1"/>
        </dgm:presLayoutVars>
      </dgm:prSet>
      <dgm:spPr/>
    </dgm:pt>
  </dgm:ptLst>
  <dgm:cxnLst>
    <dgm:cxn modelId="{9DCC6425-5E30-4642-9A70-E647E44F05DC}" type="presOf" srcId="{09F5F915-44DB-4E8F-B792-73357297FC43}" destId="{0BE2368F-C059-4249-AB4E-491B40E10340}" srcOrd="0" destOrd="0" presId="urn:microsoft.com/office/officeart/2005/8/layout/vList2"/>
    <dgm:cxn modelId="{41A47BAF-698F-4269-A95C-920B4DCAA089}" srcId="{4C3E78B2-1B5D-4AE5-8E72-9B8EDCA55026}" destId="{09F5F915-44DB-4E8F-B792-73357297FC43}" srcOrd="0" destOrd="0" parTransId="{1092B74E-3FA9-4920-87A9-3C98584EAF2B}" sibTransId="{7CBBE316-A97B-4DAC-A6EE-321F7C46299C}"/>
    <dgm:cxn modelId="{A80356DF-CF0B-41EB-BB6D-5A5D666A400F}" type="presOf" srcId="{4C3E78B2-1B5D-4AE5-8E72-9B8EDCA55026}" destId="{E3D6C2F0-0BC2-417F-90C8-001A10094036}" srcOrd="0" destOrd="0" presId="urn:microsoft.com/office/officeart/2005/8/layout/vList2"/>
    <dgm:cxn modelId="{4143BD6C-1AA5-4531-955D-9CD1436BC102}" type="presParOf" srcId="{E3D6C2F0-0BC2-417F-90C8-001A10094036}" destId="{0BE2368F-C059-4249-AB4E-491B40E103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1BBA2D-2E5B-437F-ABAE-56698960E24F}" type="doc">
      <dgm:prSet loTypeId="urn:microsoft.com/office/officeart/2005/8/layout/hList3" loCatId="list" qsTypeId="urn:microsoft.com/office/officeart/2005/8/quickstyle/3d2#3" qsCatId="3D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CBEFD328-0449-49DD-BE0B-23357B5F4D31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MX" sz="2400" dirty="0">
              <a:latin typeface="+mj-lt"/>
              <a:cs typeface="Times New Roman" panose="02020603050405020304" pitchFamily="18" charset="0"/>
            </a:rPr>
            <a:t>El Marco Integrado de Control Interno del Sector Público define al control interno como una estructura jerárquica de</a:t>
          </a:r>
          <a:r>
            <a:rPr lang="es-MX" sz="2800" dirty="0">
              <a:latin typeface="+mj-lt"/>
              <a:cs typeface="Times New Roman" panose="02020603050405020304" pitchFamily="18" charset="0"/>
            </a:rPr>
            <a:t>:</a:t>
          </a:r>
        </a:p>
      </dgm:t>
    </dgm:pt>
    <dgm:pt modelId="{E8005115-BA6D-453A-A8A6-4CA57FCB2B4F}" type="parTrans" cxnId="{F8E46BE5-8EA4-400F-8FE3-277BFEE31ACD}">
      <dgm:prSet/>
      <dgm:spPr/>
      <dgm:t>
        <a:bodyPr/>
        <a:lstStyle/>
        <a:p>
          <a:endParaRPr lang="es-MX" sz="1200">
            <a:latin typeface="+mj-lt"/>
            <a:cs typeface="Times New Roman" panose="02020603050405020304" pitchFamily="18" charset="0"/>
          </a:endParaRPr>
        </a:p>
      </dgm:t>
    </dgm:pt>
    <dgm:pt modelId="{5910AB2F-21CC-4556-BA15-9C32A1A9A852}" type="sibTrans" cxnId="{F8E46BE5-8EA4-400F-8FE3-277BFEE31ACD}">
      <dgm:prSet/>
      <dgm:spPr/>
      <dgm:t>
        <a:bodyPr/>
        <a:lstStyle/>
        <a:p>
          <a:endParaRPr lang="es-MX" sz="1200">
            <a:latin typeface="+mj-lt"/>
            <a:cs typeface="Times New Roman" panose="02020603050405020304" pitchFamily="18" charset="0"/>
          </a:endParaRPr>
        </a:p>
      </dgm:t>
    </dgm:pt>
    <dgm:pt modelId="{6699349D-26A3-46E9-B860-28E0DF34EB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28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5 componentes</a:t>
          </a:r>
        </a:p>
      </dgm:t>
    </dgm:pt>
    <dgm:pt modelId="{0CC00F0E-CAA2-4933-B10F-F085BD1269BA}" type="parTrans" cxnId="{125C5931-C528-45EB-8186-B9EA64565806}">
      <dgm:prSet/>
      <dgm:spPr/>
      <dgm:t>
        <a:bodyPr/>
        <a:lstStyle/>
        <a:p>
          <a:endParaRPr lang="es-MX" sz="1200">
            <a:latin typeface="+mj-lt"/>
            <a:cs typeface="Times New Roman" panose="02020603050405020304" pitchFamily="18" charset="0"/>
          </a:endParaRPr>
        </a:p>
      </dgm:t>
    </dgm:pt>
    <dgm:pt modelId="{CA6B8871-888E-4F43-B3C7-AD9ECABD045D}" type="sibTrans" cxnId="{125C5931-C528-45EB-8186-B9EA64565806}">
      <dgm:prSet/>
      <dgm:spPr/>
      <dgm:t>
        <a:bodyPr/>
        <a:lstStyle/>
        <a:p>
          <a:endParaRPr lang="es-MX" sz="1200">
            <a:latin typeface="+mj-lt"/>
            <a:cs typeface="Times New Roman" panose="02020603050405020304" pitchFamily="18" charset="0"/>
          </a:endParaRPr>
        </a:p>
      </dgm:t>
    </dgm:pt>
    <dgm:pt modelId="{8CAFBB72-7BCF-4353-BB74-193B88A387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24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17 principios</a:t>
          </a:r>
        </a:p>
        <a:p>
          <a:r>
            <a:rPr lang="es-MX" sz="1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(requerimientos necesarios para establecer un control interno apropiado)</a:t>
          </a:r>
        </a:p>
      </dgm:t>
    </dgm:pt>
    <dgm:pt modelId="{F186C07F-9CB0-4052-906D-6582373A7339}" type="parTrans" cxnId="{9C08C06A-2189-4BA7-99CA-5488DACE98AF}">
      <dgm:prSet/>
      <dgm:spPr/>
      <dgm:t>
        <a:bodyPr/>
        <a:lstStyle/>
        <a:p>
          <a:endParaRPr lang="es-MX" sz="1200">
            <a:latin typeface="+mj-lt"/>
            <a:cs typeface="Times New Roman" panose="02020603050405020304" pitchFamily="18" charset="0"/>
          </a:endParaRPr>
        </a:p>
      </dgm:t>
    </dgm:pt>
    <dgm:pt modelId="{BFE80CC4-70BF-4836-AE1E-0876D16E4314}" type="sibTrans" cxnId="{9C08C06A-2189-4BA7-99CA-5488DACE98AF}">
      <dgm:prSet/>
      <dgm:spPr/>
      <dgm:t>
        <a:bodyPr/>
        <a:lstStyle/>
        <a:p>
          <a:endParaRPr lang="es-MX" sz="1200">
            <a:latin typeface="+mj-lt"/>
            <a:cs typeface="Times New Roman" panose="02020603050405020304" pitchFamily="18" charset="0"/>
          </a:endParaRPr>
        </a:p>
      </dgm:t>
    </dgm:pt>
    <dgm:pt modelId="{967355DE-9FCB-4180-9F99-EB069CD1A475}" type="pres">
      <dgm:prSet presAssocID="{A01BBA2D-2E5B-437F-ABAE-56698960E24F}" presName="composite" presStyleCnt="0">
        <dgm:presLayoutVars>
          <dgm:chMax val="1"/>
          <dgm:dir/>
          <dgm:resizeHandles val="exact"/>
        </dgm:presLayoutVars>
      </dgm:prSet>
      <dgm:spPr/>
    </dgm:pt>
    <dgm:pt modelId="{6E562D97-93BB-465B-9211-AE7468C35269}" type="pres">
      <dgm:prSet presAssocID="{CBEFD328-0449-49DD-BE0B-23357B5F4D31}" presName="roof" presStyleLbl="dkBgShp" presStyleIdx="0" presStyleCnt="2"/>
      <dgm:spPr/>
    </dgm:pt>
    <dgm:pt modelId="{CD76B4B1-C8A2-40E9-92B7-C4BB156DE347}" type="pres">
      <dgm:prSet presAssocID="{CBEFD328-0449-49DD-BE0B-23357B5F4D31}" presName="pillars" presStyleCnt="0"/>
      <dgm:spPr/>
    </dgm:pt>
    <dgm:pt modelId="{75683F17-8776-449E-ABCE-08EC880281D5}" type="pres">
      <dgm:prSet presAssocID="{CBEFD328-0449-49DD-BE0B-23357B5F4D31}" presName="pillar1" presStyleLbl="node1" presStyleIdx="0" presStyleCnt="2">
        <dgm:presLayoutVars>
          <dgm:bulletEnabled val="1"/>
        </dgm:presLayoutVars>
      </dgm:prSet>
      <dgm:spPr/>
    </dgm:pt>
    <dgm:pt modelId="{3BB3B5FC-CFEA-4934-A53C-22858B74083C}" type="pres">
      <dgm:prSet presAssocID="{8CAFBB72-7BCF-4353-BB74-193B88A38770}" presName="pillarX" presStyleLbl="node1" presStyleIdx="1" presStyleCnt="2" custScaleX="96648">
        <dgm:presLayoutVars>
          <dgm:bulletEnabled val="1"/>
        </dgm:presLayoutVars>
      </dgm:prSet>
      <dgm:spPr/>
    </dgm:pt>
    <dgm:pt modelId="{A3AEDABD-BE28-4419-809A-EA76A95735E3}" type="pres">
      <dgm:prSet presAssocID="{CBEFD328-0449-49DD-BE0B-23357B5F4D31}" presName="base" presStyleLbl="dkBgShp" presStyleIdx="1" presStyleCnt="2"/>
      <dgm:spPr>
        <a:solidFill>
          <a:srgbClr val="B19635"/>
        </a:solidFill>
      </dgm:spPr>
    </dgm:pt>
  </dgm:ptLst>
  <dgm:cxnLst>
    <dgm:cxn modelId="{8F62A924-5617-4489-996D-849EC90F675D}" type="presOf" srcId="{A01BBA2D-2E5B-437F-ABAE-56698960E24F}" destId="{967355DE-9FCB-4180-9F99-EB069CD1A475}" srcOrd="0" destOrd="0" presId="urn:microsoft.com/office/officeart/2005/8/layout/hList3"/>
    <dgm:cxn modelId="{5318902D-709E-4AAA-8C7B-213D9F778B36}" type="presOf" srcId="{CBEFD328-0449-49DD-BE0B-23357B5F4D31}" destId="{6E562D97-93BB-465B-9211-AE7468C35269}" srcOrd="0" destOrd="0" presId="urn:microsoft.com/office/officeart/2005/8/layout/hList3"/>
    <dgm:cxn modelId="{879E6F30-E385-4A8A-B748-8F3E7B84A45C}" type="presOf" srcId="{8CAFBB72-7BCF-4353-BB74-193B88A38770}" destId="{3BB3B5FC-CFEA-4934-A53C-22858B74083C}" srcOrd="0" destOrd="0" presId="urn:microsoft.com/office/officeart/2005/8/layout/hList3"/>
    <dgm:cxn modelId="{125C5931-C528-45EB-8186-B9EA64565806}" srcId="{CBEFD328-0449-49DD-BE0B-23357B5F4D31}" destId="{6699349D-26A3-46E9-B860-28E0DF34EB1F}" srcOrd="0" destOrd="0" parTransId="{0CC00F0E-CAA2-4933-B10F-F085BD1269BA}" sibTransId="{CA6B8871-888E-4F43-B3C7-AD9ECABD045D}"/>
    <dgm:cxn modelId="{9C08C06A-2189-4BA7-99CA-5488DACE98AF}" srcId="{CBEFD328-0449-49DD-BE0B-23357B5F4D31}" destId="{8CAFBB72-7BCF-4353-BB74-193B88A38770}" srcOrd="1" destOrd="0" parTransId="{F186C07F-9CB0-4052-906D-6582373A7339}" sibTransId="{BFE80CC4-70BF-4836-AE1E-0876D16E4314}"/>
    <dgm:cxn modelId="{F8E46BE5-8EA4-400F-8FE3-277BFEE31ACD}" srcId="{A01BBA2D-2E5B-437F-ABAE-56698960E24F}" destId="{CBEFD328-0449-49DD-BE0B-23357B5F4D31}" srcOrd="0" destOrd="0" parTransId="{E8005115-BA6D-453A-A8A6-4CA57FCB2B4F}" sibTransId="{5910AB2F-21CC-4556-BA15-9C32A1A9A852}"/>
    <dgm:cxn modelId="{D3C32DEB-B5EF-45DF-B118-505CA28FE954}" type="presOf" srcId="{6699349D-26A3-46E9-B860-28E0DF34EB1F}" destId="{75683F17-8776-449E-ABCE-08EC880281D5}" srcOrd="0" destOrd="0" presId="urn:microsoft.com/office/officeart/2005/8/layout/hList3"/>
    <dgm:cxn modelId="{E5C2C62A-1CF6-4766-ABDF-D64C2D6395B4}" type="presParOf" srcId="{967355DE-9FCB-4180-9F99-EB069CD1A475}" destId="{6E562D97-93BB-465B-9211-AE7468C35269}" srcOrd="0" destOrd="0" presId="urn:microsoft.com/office/officeart/2005/8/layout/hList3"/>
    <dgm:cxn modelId="{CE481053-CD8B-48B0-A622-B5660C5F3862}" type="presParOf" srcId="{967355DE-9FCB-4180-9F99-EB069CD1A475}" destId="{CD76B4B1-C8A2-40E9-92B7-C4BB156DE347}" srcOrd="1" destOrd="0" presId="urn:microsoft.com/office/officeart/2005/8/layout/hList3"/>
    <dgm:cxn modelId="{6863FC91-2258-4AAC-8164-FD6A63CA6DC1}" type="presParOf" srcId="{CD76B4B1-C8A2-40E9-92B7-C4BB156DE347}" destId="{75683F17-8776-449E-ABCE-08EC880281D5}" srcOrd="0" destOrd="0" presId="urn:microsoft.com/office/officeart/2005/8/layout/hList3"/>
    <dgm:cxn modelId="{82E9DA25-E03D-4786-8D20-2CDCBAC3966C}" type="presParOf" srcId="{CD76B4B1-C8A2-40E9-92B7-C4BB156DE347}" destId="{3BB3B5FC-CFEA-4934-A53C-22858B74083C}" srcOrd="1" destOrd="0" presId="urn:microsoft.com/office/officeart/2005/8/layout/hList3"/>
    <dgm:cxn modelId="{9E7EF58B-421D-4BAE-8907-B4A965711D3F}" type="presParOf" srcId="{967355DE-9FCB-4180-9F99-EB069CD1A475}" destId="{A3AEDABD-BE28-4419-809A-EA76A95735E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09F7E4-B889-4B02-9624-EBDE43336206}" type="doc">
      <dgm:prSet loTypeId="urn:microsoft.com/office/officeart/2005/8/layout/pyramid4" loCatId="pyramid" qsTypeId="urn:microsoft.com/office/officeart/2005/8/quickstyle/3d2#4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3373EEEA-F186-4BF6-BB57-852D04CCE74B}">
      <dgm:prSet phldrT="[Texto]" custT="1"/>
      <dgm:spPr/>
      <dgm:t>
        <a:bodyPr/>
        <a:lstStyle/>
        <a:p>
          <a:r>
            <a:rPr lang="es-MX" sz="1600" dirty="0">
              <a:latin typeface="+mj-lt"/>
              <a:cs typeface="Times New Roman" panose="02020603050405020304" pitchFamily="18" charset="0"/>
            </a:rPr>
            <a:t>Órgano de Gobierno</a:t>
          </a:r>
        </a:p>
      </dgm:t>
    </dgm:pt>
    <dgm:pt modelId="{88356EBD-C6CC-42A1-9D58-2D8344CDEB42}" type="parTrans" cxnId="{1686DF6D-82CB-41BA-A525-3E97CF0BB808}">
      <dgm:prSet/>
      <dgm:spPr/>
      <dgm:t>
        <a:bodyPr/>
        <a:lstStyle/>
        <a:p>
          <a:endParaRPr lang="es-MX" sz="1400">
            <a:latin typeface="+mj-lt"/>
            <a:cs typeface="Times New Roman" panose="02020603050405020304" pitchFamily="18" charset="0"/>
          </a:endParaRPr>
        </a:p>
      </dgm:t>
    </dgm:pt>
    <dgm:pt modelId="{005C9ECD-E924-4F97-B1D8-C2208C5CDC3F}" type="sibTrans" cxnId="{1686DF6D-82CB-41BA-A525-3E97CF0BB808}">
      <dgm:prSet/>
      <dgm:spPr/>
      <dgm:t>
        <a:bodyPr/>
        <a:lstStyle/>
        <a:p>
          <a:endParaRPr lang="es-MX" sz="1400">
            <a:latin typeface="+mj-lt"/>
            <a:cs typeface="Times New Roman" panose="02020603050405020304" pitchFamily="18" charset="0"/>
          </a:endParaRPr>
        </a:p>
      </dgm:t>
    </dgm:pt>
    <dgm:pt modelId="{39E03C39-EF31-483C-AC9D-809B51EEB5F0}">
      <dgm:prSet phldrT="[Texto]" custT="1"/>
      <dgm:spPr/>
      <dgm:t>
        <a:bodyPr/>
        <a:lstStyle/>
        <a:p>
          <a:r>
            <a:rPr lang="es-MX" sz="1400" dirty="0">
              <a:latin typeface="+mj-lt"/>
              <a:cs typeface="Times New Roman" panose="02020603050405020304" pitchFamily="18" charset="0"/>
            </a:rPr>
            <a:t>Administración</a:t>
          </a:r>
        </a:p>
      </dgm:t>
    </dgm:pt>
    <dgm:pt modelId="{D318754A-FC2C-47AC-AC75-825716F93461}" type="parTrans" cxnId="{9CBB838D-78F8-4D95-AEBF-68FAE2F27A97}">
      <dgm:prSet/>
      <dgm:spPr/>
      <dgm:t>
        <a:bodyPr/>
        <a:lstStyle/>
        <a:p>
          <a:endParaRPr lang="es-MX" sz="1400">
            <a:latin typeface="+mj-lt"/>
            <a:cs typeface="Times New Roman" panose="02020603050405020304" pitchFamily="18" charset="0"/>
          </a:endParaRPr>
        </a:p>
      </dgm:t>
    </dgm:pt>
    <dgm:pt modelId="{CF9A0CC3-DECB-4A64-826D-28C3B0F0C934}" type="sibTrans" cxnId="{9CBB838D-78F8-4D95-AEBF-68FAE2F27A97}">
      <dgm:prSet/>
      <dgm:spPr/>
      <dgm:t>
        <a:bodyPr/>
        <a:lstStyle/>
        <a:p>
          <a:endParaRPr lang="es-MX" sz="1400">
            <a:latin typeface="+mj-lt"/>
            <a:cs typeface="Times New Roman" panose="02020603050405020304" pitchFamily="18" charset="0"/>
          </a:endParaRPr>
        </a:p>
      </dgm:t>
    </dgm:pt>
    <dgm:pt modelId="{0C2150C6-2A7C-4532-B9EE-C38B80DA9AC0}">
      <dgm:prSet phldrT="[Texto]" custT="1"/>
      <dgm:spPr/>
      <dgm:t>
        <a:bodyPr/>
        <a:lstStyle/>
        <a:p>
          <a:r>
            <a:rPr lang="es-MX" sz="1800" dirty="0">
              <a:latin typeface="+mj-lt"/>
              <a:cs typeface="Times New Roman" panose="02020603050405020304" pitchFamily="18" charset="0"/>
            </a:rPr>
            <a:t>Titular</a:t>
          </a:r>
        </a:p>
      </dgm:t>
    </dgm:pt>
    <dgm:pt modelId="{1D1C33F9-C4BF-4C35-9A52-B26D83D8CE3E}" type="parTrans" cxnId="{AF270B9A-F899-4031-9D45-898307AC80B6}">
      <dgm:prSet/>
      <dgm:spPr/>
      <dgm:t>
        <a:bodyPr/>
        <a:lstStyle/>
        <a:p>
          <a:endParaRPr lang="es-MX" sz="1400">
            <a:latin typeface="+mj-lt"/>
            <a:cs typeface="Times New Roman" panose="02020603050405020304" pitchFamily="18" charset="0"/>
          </a:endParaRPr>
        </a:p>
      </dgm:t>
    </dgm:pt>
    <dgm:pt modelId="{F5953CBE-BB3E-4CE7-BEA4-D2F340C69EA1}" type="sibTrans" cxnId="{AF270B9A-F899-4031-9D45-898307AC80B6}">
      <dgm:prSet/>
      <dgm:spPr/>
      <dgm:t>
        <a:bodyPr/>
        <a:lstStyle/>
        <a:p>
          <a:endParaRPr lang="es-MX" sz="1400">
            <a:latin typeface="+mj-lt"/>
            <a:cs typeface="Times New Roman" panose="02020603050405020304" pitchFamily="18" charset="0"/>
          </a:endParaRPr>
        </a:p>
      </dgm:t>
    </dgm:pt>
    <dgm:pt modelId="{1FA94432-2E12-4EF0-8B81-C894C1359A08}">
      <dgm:prSet phldrT="[Texto]" custT="1"/>
      <dgm:spPr/>
      <dgm:t>
        <a:bodyPr/>
        <a:lstStyle/>
        <a:p>
          <a:r>
            <a:rPr lang="es-MX" sz="1600" dirty="0">
              <a:latin typeface="+mj-lt"/>
              <a:cs typeface="Times New Roman" panose="02020603050405020304" pitchFamily="18" charset="0"/>
            </a:rPr>
            <a:t>Demás Servidores Públicos</a:t>
          </a:r>
        </a:p>
      </dgm:t>
    </dgm:pt>
    <dgm:pt modelId="{C5F1DFAF-9418-49B6-B0A6-8418838B8150}" type="parTrans" cxnId="{D2E4CC6D-4A80-45DD-938C-82F233F117D8}">
      <dgm:prSet/>
      <dgm:spPr/>
      <dgm:t>
        <a:bodyPr/>
        <a:lstStyle/>
        <a:p>
          <a:endParaRPr lang="es-MX" sz="1400">
            <a:latin typeface="+mj-lt"/>
            <a:cs typeface="Times New Roman" panose="02020603050405020304" pitchFamily="18" charset="0"/>
          </a:endParaRPr>
        </a:p>
      </dgm:t>
    </dgm:pt>
    <dgm:pt modelId="{2C8BF3D6-3A91-4E1C-AA91-EB5F874B8DE7}" type="sibTrans" cxnId="{D2E4CC6D-4A80-45DD-938C-82F233F117D8}">
      <dgm:prSet/>
      <dgm:spPr/>
      <dgm:t>
        <a:bodyPr/>
        <a:lstStyle/>
        <a:p>
          <a:endParaRPr lang="es-MX" sz="1400">
            <a:latin typeface="+mj-lt"/>
            <a:cs typeface="Times New Roman" panose="02020603050405020304" pitchFamily="18" charset="0"/>
          </a:endParaRPr>
        </a:p>
      </dgm:t>
    </dgm:pt>
    <dgm:pt modelId="{BE05BA49-1D8C-4C93-B39A-8EAACDC89F02}" type="pres">
      <dgm:prSet presAssocID="{5009F7E4-B889-4B02-9624-EBDE43336206}" presName="compositeShape" presStyleCnt="0">
        <dgm:presLayoutVars>
          <dgm:chMax val="9"/>
          <dgm:dir/>
          <dgm:resizeHandles val="exact"/>
        </dgm:presLayoutVars>
      </dgm:prSet>
      <dgm:spPr/>
    </dgm:pt>
    <dgm:pt modelId="{CBB9A2D6-2F86-4B4F-96CF-FBDC35FEC41B}" type="pres">
      <dgm:prSet presAssocID="{5009F7E4-B889-4B02-9624-EBDE43336206}" presName="triangle1" presStyleLbl="node1" presStyleIdx="0" presStyleCnt="4" custScaleX="103758" custScaleY="94737" custLinFactNeighborX="-656" custLinFactNeighborY="656">
        <dgm:presLayoutVars>
          <dgm:bulletEnabled val="1"/>
        </dgm:presLayoutVars>
      </dgm:prSet>
      <dgm:spPr/>
    </dgm:pt>
    <dgm:pt modelId="{865A6CD5-7D79-4405-BA90-D3B2D82390BC}" type="pres">
      <dgm:prSet presAssocID="{5009F7E4-B889-4B02-9624-EBDE43336206}" presName="triangle2" presStyleLbl="node1" presStyleIdx="1" presStyleCnt="4" custScaleX="110803" custLinFactNeighborX="-4014">
        <dgm:presLayoutVars>
          <dgm:bulletEnabled val="1"/>
        </dgm:presLayoutVars>
      </dgm:prSet>
      <dgm:spPr/>
    </dgm:pt>
    <dgm:pt modelId="{A08F334A-7642-4D55-846E-27F5665007DC}" type="pres">
      <dgm:prSet presAssocID="{5009F7E4-B889-4B02-9624-EBDE43336206}" presName="triangle3" presStyleLbl="node1" presStyleIdx="2" presStyleCnt="4" custScaleX="105051" custLinFactNeighborX="-656">
        <dgm:presLayoutVars>
          <dgm:bulletEnabled val="1"/>
        </dgm:presLayoutVars>
      </dgm:prSet>
      <dgm:spPr/>
    </dgm:pt>
    <dgm:pt modelId="{B3113FB5-F982-467D-8948-F529779B7807}" type="pres">
      <dgm:prSet presAssocID="{5009F7E4-B889-4B02-9624-EBDE43336206}" presName="triangle4" presStyleLbl="node1" presStyleIdx="3" presStyleCnt="4" custScaleX="103169" custScaleY="102546" custLinFactNeighborX="707" custLinFactNeighborY="-1254">
        <dgm:presLayoutVars>
          <dgm:bulletEnabled val="1"/>
        </dgm:presLayoutVars>
      </dgm:prSet>
      <dgm:spPr/>
    </dgm:pt>
  </dgm:ptLst>
  <dgm:cxnLst>
    <dgm:cxn modelId="{D2E4CC6D-4A80-45DD-938C-82F233F117D8}" srcId="{5009F7E4-B889-4B02-9624-EBDE43336206}" destId="{1FA94432-2E12-4EF0-8B81-C894C1359A08}" srcOrd="3" destOrd="0" parTransId="{C5F1DFAF-9418-49B6-B0A6-8418838B8150}" sibTransId="{2C8BF3D6-3A91-4E1C-AA91-EB5F874B8DE7}"/>
    <dgm:cxn modelId="{1686DF6D-82CB-41BA-A525-3E97CF0BB808}" srcId="{5009F7E4-B889-4B02-9624-EBDE43336206}" destId="{3373EEEA-F186-4BF6-BB57-852D04CCE74B}" srcOrd="0" destOrd="0" parTransId="{88356EBD-C6CC-42A1-9D58-2D8344CDEB42}" sibTransId="{005C9ECD-E924-4F97-B1D8-C2208C5CDC3F}"/>
    <dgm:cxn modelId="{A2AD6471-8E45-4DA1-AEE8-48D5DCC5AF5C}" type="presOf" srcId="{3373EEEA-F186-4BF6-BB57-852D04CCE74B}" destId="{CBB9A2D6-2F86-4B4F-96CF-FBDC35FEC41B}" srcOrd="0" destOrd="0" presId="urn:microsoft.com/office/officeart/2005/8/layout/pyramid4"/>
    <dgm:cxn modelId="{41F0415A-6EF9-430F-B11F-FB8F1FA81F6D}" type="presOf" srcId="{1FA94432-2E12-4EF0-8B81-C894C1359A08}" destId="{B3113FB5-F982-467D-8948-F529779B7807}" srcOrd="0" destOrd="0" presId="urn:microsoft.com/office/officeart/2005/8/layout/pyramid4"/>
    <dgm:cxn modelId="{09A6C27A-FF9F-4CD2-84ED-7113A1C90095}" type="presOf" srcId="{39E03C39-EF31-483C-AC9D-809B51EEB5F0}" destId="{865A6CD5-7D79-4405-BA90-D3B2D82390BC}" srcOrd="0" destOrd="0" presId="urn:microsoft.com/office/officeart/2005/8/layout/pyramid4"/>
    <dgm:cxn modelId="{9CBB838D-78F8-4D95-AEBF-68FAE2F27A97}" srcId="{5009F7E4-B889-4B02-9624-EBDE43336206}" destId="{39E03C39-EF31-483C-AC9D-809B51EEB5F0}" srcOrd="1" destOrd="0" parTransId="{D318754A-FC2C-47AC-AC75-825716F93461}" sibTransId="{CF9A0CC3-DECB-4A64-826D-28C3B0F0C934}"/>
    <dgm:cxn modelId="{AF270B9A-F899-4031-9D45-898307AC80B6}" srcId="{5009F7E4-B889-4B02-9624-EBDE43336206}" destId="{0C2150C6-2A7C-4532-B9EE-C38B80DA9AC0}" srcOrd="2" destOrd="0" parTransId="{1D1C33F9-C4BF-4C35-9A52-B26D83D8CE3E}" sibTransId="{F5953CBE-BB3E-4CE7-BEA4-D2F340C69EA1}"/>
    <dgm:cxn modelId="{A9AB049C-4B45-472F-A8DD-6B18645AF5A4}" type="presOf" srcId="{0C2150C6-2A7C-4532-B9EE-C38B80DA9AC0}" destId="{A08F334A-7642-4D55-846E-27F5665007DC}" srcOrd="0" destOrd="0" presId="urn:microsoft.com/office/officeart/2005/8/layout/pyramid4"/>
    <dgm:cxn modelId="{7636CCA2-C7A6-4D84-A3C8-7E0036A8792E}" type="presOf" srcId="{5009F7E4-B889-4B02-9624-EBDE43336206}" destId="{BE05BA49-1D8C-4C93-B39A-8EAACDC89F02}" srcOrd="0" destOrd="0" presId="urn:microsoft.com/office/officeart/2005/8/layout/pyramid4"/>
    <dgm:cxn modelId="{378DB43F-4789-4FE9-9FD6-EC6367F0E7B1}" type="presParOf" srcId="{BE05BA49-1D8C-4C93-B39A-8EAACDC89F02}" destId="{CBB9A2D6-2F86-4B4F-96CF-FBDC35FEC41B}" srcOrd="0" destOrd="0" presId="urn:microsoft.com/office/officeart/2005/8/layout/pyramid4"/>
    <dgm:cxn modelId="{7FF5C54B-A030-4C05-8BAD-3C4830A2B638}" type="presParOf" srcId="{BE05BA49-1D8C-4C93-B39A-8EAACDC89F02}" destId="{865A6CD5-7D79-4405-BA90-D3B2D82390BC}" srcOrd="1" destOrd="0" presId="urn:microsoft.com/office/officeart/2005/8/layout/pyramid4"/>
    <dgm:cxn modelId="{D0292C14-01C0-490B-B32E-0A87183FAEB0}" type="presParOf" srcId="{BE05BA49-1D8C-4C93-B39A-8EAACDC89F02}" destId="{A08F334A-7642-4D55-846E-27F5665007DC}" srcOrd="2" destOrd="0" presId="urn:microsoft.com/office/officeart/2005/8/layout/pyramid4"/>
    <dgm:cxn modelId="{6B627C3A-A139-46CD-BF44-257581AF834F}" type="presParOf" srcId="{BE05BA49-1D8C-4C93-B39A-8EAACDC89F02}" destId="{B3113FB5-F982-467D-8948-F529779B780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3D3C3F-8D05-4F13-8AB7-3146BB6E869D}" type="doc">
      <dgm:prSet loTypeId="urn:microsoft.com/office/officeart/2005/8/layout/lProcess2" loCatId="list" qsTypeId="urn:microsoft.com/office/officeart/2005/8/quickstyle/3d2#5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46BD8116-433D-4DD5-B011-4F43233CF07E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MX" sz="1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Principio 6</a:t>
          </a:r>
        </a:p>
        <a:p>
          <a:r>
            <a:rPr lang="es-MX" sz="1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Definir Objetivos</a:t>
          </a:r>
        </a:p>
      </dgm:t>
    </dgm:pt>
    <dgm:pt modelId="{F28A73EF-E83A-464C-89E8-FCA098AF3623}" type="parTrans" cxnId="{EF423B75-FC41-4476-ACCC-435DF33DE5F9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7971C0E4-920C-407F-9E1C-336B4FE84AC0}" type="sibTrans" cxnId="{EF423B75-FC41-4476-ACCC-435DF33DE5F9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E22807DA-E46F-4770-9272-1895EF333E5D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1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El titular debe instruir a la administración y, en su caso, a la unidades especializadas la definición clara de los objetivos institucionales para permitir la identificación de riesgos</a:t>
          </a:r>
        </a:p>
      </dgm:t>
    </dgm:pt>
    <dgm:pt modelId="{3A464C2A-2125-4778-A46E-36CB73ABD52F}" type="parTrans" cxnId="{FC767D0B-3DC5-4C54-B5E3-1A7B29D2EA14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B01C02FD-3F9F-4939-AEB5-4BDA0246FC96}" type="sibTrans" cxnId="{FC767D0B-3DC5-4C54-B5E3-1A7B29D2EA14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3A0B9E97-7979-43F7-9FF2-2B5B84034926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MX" sz="1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Principio 7</a:t>
          </a:r>
        </a:p>
        <a:p>
          <a:r>
            <a:rPr lang="es-MX" sz="1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Identificar, Analizar y Responder al Riesgo</a:t>
          </a:r>
        </a:p>
      </dgm:t>
    </dgm:pt>
    <dgm:pt modelId="{83B29F9D-0E3B-47BD-87B9-8428644D25FE}" type="parTrans" cxnId="{1F86658B-5389-47E4-AD2B-F327F7590683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46C3C623-2EE0-4118-B6EA-763A5D965C43}" type="sibTrans" cxnId="{1F86658B-5389-47E4-AD2B-F327F7590683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9C4D36DA-188B-4666-868C-550EBB10F80B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1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La Administración, debe identificar, analizar y responder a los riesgos relacionados  con el cumplimiento de los objetivos institucionales,</a:t>
          </a:r>
        </a:p>
      </dgm:t>
    </dgm:pt>
    <dgm:pt modelId="{15F86F3C-BAA7-4EB5-9598-244B41CA04F1}" type="parTrans" cxnId="{F1DECDDA-D321-4AEF-876D-CEA5DEA6B5F2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ACA14655-C146-4D38-9AEB-9D006A2860B5}" type="sibTrans" cxnId="{F1DECDDA-D321-4AEF-876D-CEA5DEA6B5F2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1EFCBB67-A2CF-4A9B-87C2-F1BF1363D84B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MX" sz="1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Principio 8</a:t>
          </a:r>
        </a:p>
        <a:p>
          <a:r>
            <a:rPr lang="es-MX" sz="1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Considerar el Riesgo de Corrupción</a:t>
          </a:r>
        </a:p>
      </dgm:t>
    </dgm:pt>
    <dgm:pt modelId="{BB7D6FE1-5819-47AB-933A-DCB373FBEBC7}" type="parTrans" cxnId="{2BAD7822-17F8-4E14-ACCE-E99B37845FEB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FE9B67E0-9548-4688-8A44-5EE3A575A9E3}" type="sibTrans" cxnId="{2BAD7822-17F8-4E14-ACCE-E99B37845FEB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8051F512-08E4-438F-9E58-7C9B565AC9C4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La Administración, debe considerar la probabilidad de ocurrencia de actos corruptos, abuso, desperdicio y otras irregularidades que atentan contra la apropiada salvaguarda  de los bienes y recursos públicos al identificar, analizar y responder a los riesgos con actividades de control</a:t>
          </a:r>
        </a:p>
      </dgm:t>
    </dgm:pt>
    <dgm:pt modelId="{AE635FC9-DF6A-4BDB-BD07-424284B2DE37}" type="parTrans" cxnId="{DB90F107-899A-435F-8E50-F6E324430A78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29267079-7DCD-428D-9EEB-3C59338E045B}" type="sibTrans" cxnId="{DB90F107-899A-435F-8E50-F6E324430A78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13E775C3-56E8-4FC2-85DD-A12CC94CC5EC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MX" sz="1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Principio 9</a:t>
          </a:r>
        </a:p>
        <a:p>
          <a:r>
            <a:rPr lang="es-MX" sz="1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Identificar, Analizar y Responder al Cambio</a:t>
          </a:r>
        </a:p>
      </dgm:t>
    </dgm:pt>
    <dgm:pt modelId="{CF57BFB8-F7AB-43FF-9923-CCE9B9C98AC9}" type="parTrans" cxnId="{F93794BF-19BD-4C04-B047-BF05BA758138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A603EDE3-CE61-4E28-B5E2-F53771BF3B44}" type="sibTrans" cxnId="{F93794BF-19BD-4C04-B047-BF05BA758138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7E2F5925-F725-440E-99BD-AE5EFCEBACE5}">
      <dgm:prSet custT="1"/>
      <dgm:spPr>
        <a:solidFill>
          <a:srgbClr val="FFC000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La Administración, debe identificar, analizar y responder a los cambios significativos que puedan impactar al control interno.</a:t>
          </a:r>
        </a:p>
      </dgm:t>
    </dgm:pt>
    <dgm:pt modelId="{0BB30BF3-E426-4C0B-B01F-5E55B437C459}" type="parTrans" cxnId="{BD9C708D-7BD9-4D23-9380-806272305EB5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7BBEC4CB-97D5-467D-BB37-F2B1C6D007D3}" type="sibTrans" cxnId="{BD9C708D-7BD9-4D23-9380-806272305EB5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1FC66610-FCBB-462B-A4CE-555484CE9E5F}" type="pres">
      <dgm:prSet presAssocID="{E23D3C3F-8D05-4F13-8AB7-3146BB6E869D}" presName="theList" presStyleCnt="0">
        <dgm:presLayoutVars>
          <dgm:dir/>
          <dgm:animLvl val="lvl"/>
          <dgm:resizeHandles val="exact"/>
        </dgm:presLayoutVars>
      </dgm:prSet>
      <dgm:spPr/>
    </dgm:pt>
    <dgm:pt modelId="{A0FB8910-61BE-482F-97CE-EF062F7B7AD2}" type="pres">
      <dgm:prSet presAssocID="{46BD8116-433D-4DD5-B011-4F43233CF07E}" presName="compNode" presStyleCnt="0"/>
      <dgm:spPr/>
    </dgm:pt>
    <dgm:pt modelId="{06867DC3-41B8-4F04-BB81-0C518E13C66D}" type="pres">
      <dgm:prSet presAssocID="{46BD8116-433D-4DD5-B011-4F43233CF07E}" presName="aNode" presStyleLbl="bgShp" presStyleIdx="0" presStyleCnt="4"/>
      <dgm:spPr/>
    </dgm:pt>
    <dgm:pt modelId="{8F79A630-E462-4E1F-A2D0-EE2B25901631}" type="pres">
      <dgm:prSet presAssocID="{46BD8116-433D-4DD5-B011-4F43233CF07E}" presName="textNode" presStyleLbl="bgShp" presStyleIdx="0" presStyleCnt="4"/>
      <dgm:spPr/>
    </dgm:pt>
    <dgm:pt modelId="{A6CD103D-7BB0-42B0-8358-DE4F0FAE204A}" type="pres">
      <dgm:prSet presAssocID="{46BD8116-433D-4DD5-B011-4F43233CF07E}" presName="compChildNode" presStyleCnt="0"/>
      <dgm:spPr/>
    </dgm:pt>
    <dgm:pt modelId="{7AE2CAC7-7328-41C0-B824-DF41C424DDF9}" type="pres">
      <dgm:prSet presAssocID="{46BD8116-433D-4DD5-B011-4F43233CF07E}" presName="theInnerList" presStyleCnt="0"/>
      <dgm:spPr/>
    </dgm:pt>
    <dgm:pt modelId="{3D33319E-553C-4F5C-831A-65CC15011B9B}" type="pres">
      <dgm:prSet presAssocID="{E22807DA-E46F-4770-9272-1895EF333E5D}" presName="childNode" presStyleLbl="node1" presStyleIdx="0" presStyleCnt="4" custScaleX="115668">
        <dgm:presLayoutVars>
          <dgm:bulletEnabled val="1"/>
        </dgm:presLayoutVars>
      </dgm:prSet>
      <dgm:spPr/>
    </dgm:pt>
    <dgm:pt modelId="{8B79B411-03F2-4E2F-BB3F-8399B212E2EF}" type="pres">
      <dgm:prSet presAssocID="{46BD8116-433D-4DD5-B011-4F43233CF07E}" presName="aSpace" presStyleCnt="0"/>
      <dgm:spPr/>
    </dgm:pt>
    <dgm:pt modelId="{180625D1-3F1D-47EE-9A66-CAF27561D784}" type="pres">
      <dgm:prSet presAssocID="{3A0B9E97-7979-43F7-9FF2-2B5B84034926}" presName="compNode" presStyleCnt="0"/>
      <dgm:spPr/>
    </dgm:pt>
    <dgm:pt modelId="{4214A31D-FE81-413D-8F76-C2A58C87ABF8}" type="pres">
      <dgm:prSet presAssocID="{3A0B9E97-7979-43F7-9FF2-2B5B84034926}" presName="aNode" presStyleLbl="bgShp" presStyleIdx="1" presStyleCnt="4"/>
      <dgm:spPr/>
    </dgm:pt>
    <dgm:pt modelId="{96085F1F-944D-4F98-8F23-F13773869522}" type="pres">
      <dgm:prSet presAssocID="{3A0B9E97-7979-43F7-9FF2-2B5B84034926}" presName="textNode" presStyleLbl="bgShp" presStyleIdx="1" presStyleCnt="4"/>
      <dgm:spPr/>
    </dgm:pt>
    <dgm:pt modelId="{8DAFB743-3761-4267-83EF-795FEB015A2C}" type="pres">
      <dgm:prSet presAssocID="{3A0B9E97-7979-43F7-9FF2-2B5B84034926}" presName="compChildNode" presStyleCnt="0"/>
      <dgm:spPr/>
    </dgm:pt>
    <dgm:pt modelId="{16A5D808-1249-460E-A1FD-334FD14676BF}" type="pres">
      <dgm:prSet presAssocID="{3A0B9E97-7979-43F7-9FF2-2B5B84034926}" presName="theInnerList" presStyleCnt="0"/>
      <dgm:spPr/>
    </dgm:pt>
    <dgm:pt modelId="{993662C6-E574-4025-8A50-88CF5ABCFE90}" type="pres">
      <dgm:prSet presAssocID="{9C4D36DA-188B-4666-868C-550EBB10F80B}" presName="childNode" presStyleLbl="node1" presStyleIdx="1" presStyleCnt="4">
        <dgm:presLayoutVars>
          <dgm:bulletEnabled val="1"/>
        </dgm:presLayoutVars>
      </dgm:prSet>
      <dgm:spPr/>
    </dgm:pt>
    <dgm:pt modelId="{CA2B3B8C-CDC8-425F-B9C4-F4027901C0FD}" type="pres">
      <dgm:prSet presAssocID="{3A0B9E97-7979-43F7-9FF2-2B5B84034926}" presName="aSpace" presStyleCnt="0"/>
      <dgm:spPr/>
    </dgm:pt>
    <dgm:pt modelId="{A9425D77-4860-42B4-A269-E1A2B4EBB7E5}" type="pres">
      <dgm:prSet presAssocID="{1EFCBB67-A2CF-4A9B-87C2-F1BF1363D84B}" presName="compNode" presStyleCnt="0"/>
      <dgm:spPr/>
    </dgm:pt>
    <dgm:pt modelId="{56DA6AC2-6458-4DFC-A59A-FCE8FE2E1076}" type="pres">
      <dgm:prSet presAssocID="{1EFCBB67-A2CF-4A9B-87C2-F1BF1363D84B}" presName="aNode" presStyleLbl="bgShp" presStyleIdx="2" presStyleCnt="4"/>
      <dgm:spPr/>
    </dgm:pt>
    <dgm:pt modelId="{53A381F1-36B4-458C-901C-43A35D9A0C0D}" type="pres">
      <dgm:prSet presAssocID="{1EFCBB67-A2CF-4A9B-87C2-F1BF1363D84B}" presName="textNode" presStyleLbl="bgShp" presStyleIdx="2" presStyleCnt="4"/>
      <dgm:spPr/>
    </dgm:pt>
    <dgm:pt modelId="{E9919130-2576-4DD3-95FF-9D108BDC5953}" type="pres">
      <dgm:prSet presAssocID="{1EFCBB67-A2CF-4A9B-87C2-F1BF1363D84B}" presName="compChildNode" presStyleCnt="0"/>
      <dgm:spPr/>
    </dgm:pt>
    <dgm:pt modelId="{ECA662D6-2255-4C58-A05F-56937FBB85A1}" type="pres">
      <dgm:prSet presAssocID="{1EFCBB67-A2CF-4A9B-87C2-F1BF1363D84B}" presName="theInnerList" presStyleCnt="0"/>
      <dgm:spPr/>
    </dgm:pt>
    <dgm:pt modelId="{58E1FE30-05A9-4462-8D7E-D100DBD86AED}" type="pres">
      <dgm:prSet presAssocID="{8051F512-08E4-438F-9E58-7C9B565AC9C4}" presName="childNode" presStyleLbl="node1" presStyleIdx="2" presStyleCnt="4">
        <dgm:presLayoutVars>
          <dgm:bulletEnabled val="1"/>
        </dgm:presLayoutVars>
      </dgm:prSet>
      <dgm:spPr/>
    </dgm:pt>
    <dgm:pt modelId="{CE77B9EF-2549-4711-80B4-F651878BD37F}" type="pres">
      <dgm:prSet presAssocID="{1EFCBB67-A2CF-4A9B-87C2-F1BF1363D84B}" presName="aSpace" presStyleCnt="0"/>
      <dgm:spPr/>
    </dgm:pt>
    <dgm:pt modelId="{52695430-A182-4936-AD23-FF25D26AE175}" type="pres">
      <dgm:prSet presAssocID="{13E775C3-56E8-4FC2-85DD-A12CC94CC5EC}" presName="compNode" presStyleCnt="0"/>
      <dgm:spPr/>
    </dgm:pt>
    <dgm:pt modelId="{0A82E802-4B13-4A1C-8B00-86E4AF961302}" type="pres">
      <dgm:prSet presAssocID="{13E775C3-56E8-4FC2-85DD-A12CC94CC5EC}" presName="aNode" presStyleLbl="bgShp" presStyleIdx="3" presStyleCnt="4"/>
      <dgm:spPr/>
    </dgm:pt>
    <dgm:pt modelId="{8FF22354-6CD5-47F8-8B41-E6C52EF16509}" type="pres">
      <dgm:prSet presAssocID="{13E775C3-56E8-4FC2-85DD-A12CC94CC5EC}" presName="textNode" presStyleLbl="bgShp" presStyleIdx="3" presStyleCnt="4"/>
      <dgm:spPr/>
    </dgm:pt>
    <dgm:pt modelId="{F0704874-34A3-4516-BC46-CDD7BE8C8417}" type="pres">
      <dgm:prSet presAssocID="{13E775C3-56E8-4FC2-85DD-A12CC94CC5EC}" presName="compChildNode" presStyleCnt="0"/>
      <dgm:spPr/>
    </dgm:pt>
    <dgm:pt modelId="{A16BF298-55B0-4A23-9E92-6BA3D0E34FB5}" type="pres">
      <dgm:prSet presAssocID="{13E775C3-56E8-4FC2-85DD-A12CC94CC5EC}" presName="theInnerList" presStyleCnt="0"/>
      <dgm:spPr/>
    </dgm:pt>
    <dgm:pt modelId="{2340B22D-2D94-47F9-874C-9CE4715F7C04}" type="pres">
      <dgm:prSet presAssocID="{7E2F5925-F725-440E-99BD-AE5EFCEBACE5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DB90F107-899A-435F-8E50-F6E324430A78}" srcId="{1EFCBB67-A2CF-4A9B-87C2-F1BF1363D84B}" destId="{8051F512-08E4-438F-9E58-7C9B565AC9C4}" srcOrd="0" destOrd="0" parTransId="{AE635FC9-DF6A-4BDB-BD07-424284B2DE37}" sibTransId="{29267079-7DCD-428D-9EEB-3C59338E045B}"/>
    <dgm:cxn modelId="{FC767D0B-3DC5-4C54-B5E3-1A7B29D2EA14}" srcId="{46BD8116-433D-4DD5-B011-4F43233CF07E}" destId="{E22807DA-E46F-4770-9272-1895EF333E5D}" srcOrd="0" destOrd="0" parTransId="{3A464C2A-2125-4778-A46E-36CB73ABD52F}" sibTransId="{B01C02FD-3F9F-4939-AEB5-4BDA0246FC96}"/>
    <dgm:cxn modelId="{2BAD7822-17F8-4E14-ACCE-E99B37845FEB}" srcId="{E23D3C3F-8D05-4F13-8AB7-3146BB6E869D}" destId="{1EFCBB67-A2CF-4A9B-87C2-F1BF1363D84B}" srcOrd="2" destOrd="0" parTransId="{BB7D6FE1-5819-47AB-933A-DCB373FBEBC7}" sibTransId="{FE9B67E0-9548-4688-8A44-5EE3A575A9E3}"/>
    <dgm:cxn modelId="{7E0B5624-F0FF-4BCC-86C3-0096167C9B5C}" type="presOf" srcId="{E22807DA-E46F-4770-9272-1895EF333E5D}" destId="{3D33319E-553C-4F5C-831A-65CC15011B9B}" srcOrd="0" destOrd="0" presId="urn:microsoft.com/office/officeart/2005/8/layout/lProcess2"/>
    <dgm:cxn modelId="{94AC6C2E-D03D-4B92-85B0-B04372514C35}" type="presOf" srcId="{46BD8116-433D-4DD5-B011-4F43233CF07E}" destId="{8F79A630-E462-4E1F-A2D0-EE2B25901631}" srcOrd="1" destOrd="0" presId="urn:microsoft.com/office/officeart/2005/8/layout/lProcess2"/>
    <dgm:cxn modelId="{B5E87330-DD54-4E4C-A791-17AE30388D6D}" type="presOf" srcId="{46BD8116-433D-4DD5-B011-4F43233CF07E}" destId="{06867DC3-41B8-4F04-BB81-0C518E13C66D}" srcOrd="0" destOrd="0" presId="urn:microsoft.com/office/officeart/2005/8/layout/lProcess2"/>
    <dgm:cxn modelId="{2E405170-52CA-476B-8F2B-312F79342C23}" type="presOf" srcId="{13E775C3-56E8-4FC2-85DD-A12CC94CC5EC}" destId="{8FF22354-6CD5-47F8-8B41-E6C52EF16509}" srcOrd="1" destOrd="0" presId="urn:microsoft.com/office/officeart/2005/8/layout/lProcess2"/>
    <dgm:cxn modelId="{EF423B75-FC41-4476-ACCC-435DF33DE5F9}" srcId="{E23D3C3F-8D05-4F13-8AB7-3146BB6E869D}" destId="{46BD8116-433D-4DD5-B011-4F43233CF07E}" srcOrd="0" destOrd="0" parTransId="{F28A73EF-E83A-464C-89E8-FCA098AF3623}" sibTransId="{7971C0E4-920C-407F-9E1C-336B4FE84AC0}"/>
    <dgm:cxn modelId="{23E70E57-9E6A-4E35-BA16-2803B6C4AE26}" type="presOf" srcId="{3A0B9E97-7979-43F7-9FF2-2B5B84034926}" destId="{4214A31D-FE81-413D-8F76-C2A58C87ABF8}" srcOrd="0" destOrd="0" presId="urn:microsoft.com/office/officeart/2005/8/layout/lProcess2"/>
    <dgm:cxn modelId="{C1BA628A-C42C-45F9-B78C-405184F4DAC0}" type="presOf" srcId="{3A0B9E97-7979-43F7-9FF2-2B5B84034926}" destId="{96085F1F-944D-4F98-8F23-F13773869522}" srcOrd="1" destOrd="0" presId="urn:microsoft.com/office/officeart/2005/8/layout/lProcess2"/>
    <dgm:cxn modelId="{1F86658B-5389-47E4-AD2B-F327F7590683}" srcId="{E23D3C3F-8D05-4F13-8AB7-3146BB6E869D}" destId="{3A0B9E97-7979-43F7-9FF2-2B5B84034926}" srcOrd="1" destOrd="0" parTransId="{83B29F9D-0E3B-47BD-87B9-8428644D25FE}" sibTransId="{46C3C623-2EE0-4118-B6EA-763A5D965C43}"/>
    <dgm:cxn modelId="{BD9C708D-7BD9-4D23-9380-806272305EB5}" srcId="{13E775C3-56E8-4FC2-85DD-A12CC94CC5EC}" destId="{7E2F5925-F725-440E-99BD-AE5EFCEBACE5}" srcOrd="0" destOrd="0" parTransId="{0BB30BF3-E426-4C0B-B01F-5E55B437C459}" sibTransId="{7BBEC4CB-97D5-467D-BB37-F2B1C6D007D3}"/>
    <dgm:cxn modelId="{136053B1-B663-4323-AF1B-E250E3C169AB}" type="presOf" srcId="{1EFCBB67-A2CF-4A9B-87C2-F1BF1363D84B}" destId="{56DA6AC2-6458-4DFC-A59A-FCE8FE2E1076}" srcOrd="0" destOrd="0" presId="urn:microsoft.com/office/officeart/2005/8/layout/lProcess2"/>
    <dgm:cxn modelId="{599A3ABF-6A60-430F-BDF6-6DB55D41F859}" type="presOf" srcId="{8051F512-08E4-438F-9E58-7C9B565AC9C4}" destId="{58E1FE30-05A9-4462-8D7E-D100DBD86AED}" srcOrd="0" destOrd="0" presId="urn:microsoft.com/office/officeart/2005/8/layout/lProcess2"/>
    <dgm:cxn modelId="{F93794BF-19BD-4C04-B047-BF05BA758138}" srcId="{E23D3C3F-8D05-4F13-8AB7-3146BB6E869D}" destId="{13E775C3-56E8-4FC2-85DD-A12CC94CC5EC}" srcOrd="3" destOrd="0" parTransId="{CF57BFB8-F7AB-43FF-9923-CCE9B9C98AC9}" sibTransId="{A603EDE3-CE61-4E28-B5E2-F53771BF3B44}"/>
    <dgm:cxn modelId="{66CCD7C1-8E52-4C4D-99E7-F28D6C0F875C}" type="presOf" srcId="{7E2F5925-F725-440E-99BD-AE5EFCEBACE5}" destId="{2340B22D-2D94-47F9-874C-9CE4715F7C04}" srcOrd="0" destOrd="0" presId="urn:microsoft.com/office/officeart/2005/8/layout/lProcess2"/>
    <dgm:cxn modelId="{F1DECDDA-D321-4AEF-876D-CEA5DEA6B5F2}" srcId="{3A0B9E97-7979-43F7-9FF2-2B5B84034926}" destId="{9C4D36DA-188B-4666-868C-550EBB10F80B}" srcOrd="0" destOrd="0" parTransId="{15F86F3C-BAA7-4EB5-9598-244B41CA04F1}" sibTransId="{ACA14655-C146-4D38-9AEB-9D006A2860B5}"/>
    <dgm:cxn modelId="{72C05ADB-506B-4E5B-A06F-8F7C39CA632A}" type="presOf" srcId="{1EFCBB67-A2CF-4A9B-87C2-F1BF1363D84B}" destId="{53A381F1-36B4-458C-901C-43A35D9A0C0D}" srcOrd="1" destOrd="0" presId="urn:microsoft.com/office/officeart/2005/8/layout/lProcess2"/>
    <dgm:cxn modelId="{EA7535E7-D6E6-4EF1-804A-4C763CAF8F90}" type="presOf" srcId="{E23D3C3F-8D05-4F13-8AB7-3146BB6E869D}" destId="{1FC66610-FCBB-462B-A4CE-555484CE9E5F}" srcOrd="0" destOrd="0" presId="urn:microsoft.com/office/officeart/2005/8/layout/lProcess2"/>
    <dgm:cxn modelId="{F3A338F5-A133-4A85-A39A-2B3795C6507A}" type="presOf" srcId="{13E775C3-56E8-4FC2-85DD-A12CC94CC5EC}" destId="{0A82E802-4B13-4A1C-8B00-86E4AF961302}" srcOrd="0" destOrd="0" presId="urn:microsoft.com/office/officeart/2005/8/layout/lProcess2"/>
    <dgm:cxn modelId="{1AE7FCFC-B099-43C6-B433-78E32ED98E3C}" type="presOf" srcId="{9C4D36DA-188B-4666-868C-550EBB10F80B}" destId="{993662C6-E574-4025-8A50-88CF5ABCFE90}" srcOrd="0" destOrd="0" presId="urn:microsoft.com/office/officeart/2005/8/layout/lProcess2"/>
    <dgm:cxn modelId="{9FB0AFC3-DBF7-453A-A7A9-4F900AF9A130}" type="presParOf" srcId="{1FC66610-FCBB-462B-A4CE-555484CE9E5F}" destId="{A0FB8910-61BE-482F-97CE-EF062F7B7AD2}" srcOrd="0" destOrd="0" presId="urn:microsoft.com/office/officeart/2005/8/layout/lProcess2"/>
    <dgm:cxn modelId="{32176AE2-6AAC-4096-8F6E-320CFCE8F380}" type="presParOf" srcId="{A0FB8910-61BE-482F-97CE-EF062F7B7AD2}" destId="{06867DC3-41B8-4F04-BB81-0C518E13C66D}" srcOrd="0" destOrd="0" presId="urn:microsoft.com/office/officeart/2005/8/layout/lProcess2"/>
    <dgm:cxn modelId="{247BF8A3-1145-4176-A6B8-A0E9FF5D1F13}" type="presParOf" srcId="{A0FB8910-61BE-482F-97CE-EF062F7B7AD2}" destId="{8F79A630-E462-4E1F-A2D0-EE2B25901631}" srcOrd="1" destOrd="0" presId="urn:microsoft.com/office/officeart/2005/8/layout/lProcess2"/>
    <dgm:cxn modelId="{8E4B24CF-027D-4B7D-8581-61BB269F616A}" type="presParOf" srcId="{A0FB8910-61BE-482F-97CE-EF062F7B7AD2}" destId="{A6CD103D-7BB0-42B0-8358-DE4F0FAE204A}" srcOrd="2" destOrd="0" presId="urn:microsoft.com/office/officeart/2005/8/layout/lProcess2"/>
    <dgm:cxn modelId="{028CCF23-762A-44F6-988E-9AB1B358AFB3}" type="presParOf" srcId="{A6CD103D-7BB0-42B0-8358-DE4F0FAE204A}" destId="{7AE2CAC7-7328-41C0-B824-DF41C424DDF9}" srcOrd="0" destOrd="0" presId="urn:microsoft.com/office/officeart/2005/8/layout/lProcess2"/>
    <dgm:cxn modelId="{C4277580-0E1D-45A2-BCBC-30B355C6E220}" type="presParOf" srcId="{7AE2CAC7-7328-41C0-B824-DF41C424DDF9}" destId="{3D33319E-553C-4F5C-831A-65CC15011B9B}" srcOrd="0" destOrd="0" presId="urn:microsoft.com/office/officeart/2005/8/layout/lProcess2"/>
    <dgm:cxn modelId="{79D476F7-C40C-426B-B6B6-9E5B6DAE2185}" type="presParOf" srcId="{1FC66610-FCBB-462B-A4CE-555484CE9E5F}" destId="{8B79B411-03F2-4E2F-BB3F-8399B212E2EF}" srcOrd="1" destOrd="0" presId="urn:microsoft.com/office/officeart/2005/8/layout/lProcess2"/>
    <dgm:cxn modelId="{56E06863-8027-4F98-9C2B-457630E3D474}" type="presParOf" srcId="{1FC66610-FCBB-462B-A4CE-555484CE9E5F}" destId="{180625D1-3F1D-47EE-9A66-CAF27561D784}" srcOrd="2" destOrd="0" presId="urn:microsoft.com/office/officeart/2005/8/layout/lProcess2"/>
    <dgm:cxn modelId="{5C2D90E3-33AA-4D6D-B006-C9623AAAE7AE}" type="presParOf" srcId="{180625D1-3F1D-47EE-9A66-CAF27561D784}" destId="{4214A31D-FE81-413D-8F76-C2A58C87ABF8}" srcOrd="0" destOrd="0" presId="urn:microsoft.com/office/officeart/2005/8/layout/lProcess2"/>
    <dgm:cxn modelId="{4E076066-9641-4BE2-8409-C9EA5688E11E}" type="presParOf" srcId="{180625D1-3F1D-47EE-9A66-CAF27561D784}" destId="{96085F1F-944D-4F98-8F23-F13773869522}" srcOrd="1" destOrd="0" presId="urn:microsoft.com/office/officeart/2005/8/layout/lProcess2"/>
    <dgm:cxn modelId="{9EE7B79B-6923-4E0C-98DC-04C35E4D73EC}" type="presParOf" srcId="{180625D1-3F1D-47EE-9A66-CAF27561D784}" destId="{8DAFB743-3761-4267-83EF-795FEB015A2C}" srcOrd="2" destOrd="0" presId="urn:microsoft.com/office/officeart/2005/8/layout/lProcess2"/>
    <dgm:cxn modelId="{C201A223-67A8-4DF7-8443-A30F96ACAB68}" type="presParOf" srcId="{8DAFB743-3761-4267-83EF-795FEB015A2C}" destId="{16A5D808-1249-460E-A1FD-334FD14676BF}" srcOrd="0" destOrd="0" presId="urn:microsoft.com/office/officeart/2005/8/layout/lProcess2"/>
    <dgm:cxn modelId="{E363A458-C00F-4C26-825A-BD79DBED5B9F}" type="presParOf" srcId="{16A5D808-1249-460E-A1FD-334FD14676BF}" destId="{993662C6-E574-4025-8A50-88CF5ABCFE90}" srcOrd="0" destOrd="0" presId="urn:microsoft.com/office/officeart/2005/8/layout/lProcess2"/>
    <dgm:cxn modelId="{7E18F3D7-6804-490C-B0FB-8C78EAF4A1BE}" type="presParOf" srcId="{1FC66610-FCBB-462B-A4CE-555484CE9E5F}" destId="{CA2B3B8C-CDC8-425F-B9C4-F4027901C0FD}" srcOrd="3" destOrd="0" presId="urn:microsoft.com/office/officeart/2005/8/layout/lProcess2"/>
    <dgm:cxn modelId="{7BDC66AA-2F4E-4FE7-889D-6D3319E0EC50}" type="presParOf" srcId="{1FC66610-FCBB-462B-A4CE-555484CE9E5F}" destId="{A9425D77-4860-42B4-A269-E1A2B4EBB7E5}" srcOrd="4" destOrd="0" presId="urn:microsoft.com/office/officeart/2005/8/layout/lProcess2"/>
    <dgm:cxn modelId="{DF6E386B-4095-46F8-8660-D7F102B37D37}" type="presParOf" srcId="{A9425D77-4860-42B4-A269-E1A2B4EBB7E5}" destId="{56DA6AC2-6458-4DFC-A59A-FCE8FE2E1076}" srcOrd="0" destOrd="0" presId="urn:microsoft.com/office/officeart/2005/8/layout/lProcess2"/>
    <dgm:cxn modelId="{794BDADF-FE53-4FC1-BE16-B94D57485A5D}" type="presParOf" srcId="{A9425D77-4860-42B4-A269-E1A2B4EBB7E5}" destId="{53A381F1-36B4-458C-901C-43A35D9A0C0D}" srcOrd="1" destOrd="0" presId="urn:microsoft.com/office/officeart/2005/8/layout/lProcess2"/>
    <dgm:cxn modelId="{CB8728D7-7139-40CF-B1A6-DBF6657C0CAB}" type="presParOf" srcId="{A9425D77-4860-42B4-A269-E1A2B4EBB7E5}" destId="{E9919130-2576-4DD3-95FF-9D108BDC5953}" srcOrd="2" destOrd="0" presId="urn:microsoft.com/office/officeart/2005/8/layout/lProcess2"/>
    <dgm:cxn modelId="{9873DC4E-FFAB-4850-958F-F7E4036BCC45}" type="presParOf" srcId="{E9919130-2576-4DD3-95FF-9D108BDC5953}" destId="{ECA662D6-2255-4C58-A05F-56937FBB85A1}" srcOrd="0" destOrd="0" presId="urn:microsoft.com/office/officeart/2005/8/layout/lProcess2"/>
    <dgm:cxn modelId="{C5A2C33C-FD5C-430B-B0F6-623A69834EAD}" type="presParOf" srcId="{ECA662D6-2255-4C58-A05F-56937FBB85A1}" destId="{58E1FE30-05A9-4462-8D7E-D100DBD86AED}" srcOrd="0" destOrd="0" presId="urn:microsoft.com/office/officeart/2005/8/layout/lProcess2"/>
    <dgm:cxn modelId="{7A734C57-01CB-4C17-8424-0956AF047C2C}" type="presParOf" srcId="{1FC66610-FCBB-462B-A4CE-555484CE9E5F}" destId="{CE77B9EF-2549-4711-80B4-F651878BD37F}" srcOrd="5" destOrd="0" presId="urn:microsoft.com/office/officeart/2005/8/layout/lProcess2"/>
    <dgm:cxn modelId="{69770AD5-2AD1-4455-B8F9-3E212C197FCB}" type="presParOf" srcId="{1FC66610-FCBB-462B-A4CE-555484CE9E5F}" destId="{52695430-A182-4936-AD23-FF25D26AE175}" srcOrd="6" destOrd="0" presId="urn:microsoft.com/office/officeart/2005/8/layout/lProcess2"/>
    <dgm:cxn modelId="{114A84B8-5ADF-4F85-91C5-CA4303A7AF8F}" type="presParOf" srcId="{52695430-A182-4936-AD23-FF25D26AE175}" destId="{0A82E802-4B13-4A1C-8B00-86E4AF961302}" srcOrd="0" destOrd="0" presId="urn:microsoft.com/office/officeart/2005/8/layout/lProcess2"/>
    <dgm:cxn modelId="{B544F825-4312-425F-A5EB-EC5FE2B34E80}" type="presParOf" srcId="{52695430-A182-4936-AD23-FF25D26AE175}" destId="{8FF22354-6CD5-47F8-8B41-E6C52EF16509}" srcOrd="1" destOrd="0" presId="urn:microsoft.com/office/officeart/2005/8/layout/lProcess2"/>
    <dgm:cxn modelId="{389033BA-36C9-4FD8-A58F-9A7FCD389A80}" type="presParOf" srcId="{52695430-A182-4936-AD23-FF25D26AE175}" destId="{F0704874-34A3-4516-BC46-CDD7BE8C8417}" srcOrd="2" destOrd="0" presId="urn:microsoft.com/office/officeart/2005/8/layout/lProcess2"/>
    <dgm:cxn modelId="{1D4ADEAB-6959-4E60-937F-FF475C07AD79}" type="presParOf" srcId="{F0704874-34A3-4516-BC46-CDD7BE8C8417}" destId="{A16BF298-55B0-4A23-9E92-6BA3D0E34FB5}" srcOrd="0" destOrd="0" presId="urn:microsoft.com/office/officeart/2005/8/layout/lProcess2"/>
    <dgm:cxn modelId="{363E697D-B16A-4EF3-B6AF-268C84F709FE}" type="presParOf" srcId="{A16BF298-55B0-4A23-9E92-6BA3D0E34FB5}" destId="{2340B22D-2D94-47F9-874C-9CE4715F7C04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3D3C3F-8D05-4F13-8AB7-3146BB6E869D}" type="doc">
      <dgm:prSet loTypeId="urn:microsoft.com/office/officeart/2005/8/layout/lProcess2" loCatId="list" qsTypeId="urn:microsoft.com/office/officeart/2005/8/quickstyle/3d2#6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46BD8116-433D-4DD5-B011-4F43233CF07E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16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Principio 10</a:t>
          </a:r>
        </a:p>
        <a:p>
          <a:r>
            <a:rPr lang="es-MX" sz="16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Diseñar Actividades de Control</a:t>
          </a:r>
        </a:p>
      </dgm:t>
    </dgm:pt>
    <dgm:pt modelId="{F28A73EF-E83A-464C-89E8-FCA098AF3623}" type="parTrans" cxnId="{EF423B75-FC41-4476-ACCC-435DF33DE5F9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7971C0E4-920C-407F-9E1C-336B4FE84AC0}" type="sibTrans" cxnId="{EF423B75-FC41-4476-ACCC-435DF33DE5F9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E22807DA-E46F-4770-9272-1895EF333E5D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MX" sz="1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La Administración, debe diseñar, actualizar y garantizar la suficiencia e idoneidad de las actividades de control para alcanzar los objetivos institucionales y responder a los riesgos.</a:t>
          </a:r>
        </a:p>
      </dgm:t>
    </dgm:pt>
    <dgm:pt modelId="{3A464C2A-2125-4778-A46E-36CB73ABD52F}" type="parTrans" cxnId="{FC767D0B-3DC5-4C54-B5E3-1A7B29D2EA14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B01C02FD-3F9F-4939-AEB5-4BDA0246FC96}" type="sibTrans" cxnId="{FC767D0B-3DC5-4C54-B5E3-1A7B29D2EA14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3A0B9E97-7979-43F7-9FF2-2B5B84034926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16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Principio 11</a:t>
          </a:r>
        </a:p>
        <a:p>
          <a:r>
            <a:rPr lang="es-MX" sz="16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Diseñar Actividades para los Sistemas de Información</a:t>
          </a:r>
        </a:p>
      </dgm:t>
    </dgm:pt>
    <dgm:pt modelId="{83B29F9D-0E3B-47BD-87B9-8428644D25FE}" type="parTrans" cxnId="{1F86658B-5389-47E4-AD2B-F327F7590683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46C3C623-2EE0-4118-B6EA-763A5D965C43}" type="sibTrans" cxnId="{1F86658B-5389-47E4-AD2B-F327F7590683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9C4D36DA-188B-4666-868C-550EBB10F80B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MX" sz="1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La Administración, debe diseñar los sistemas de información institucional y las actividades de control asociadas a a fin de alcanzar los objetivos y responder a los riesgos.</a:t>
          </a:r>
        </a:p>
      </dgm:t>
    </dgm:pt>
    <dgm:pt modelId="{15F86F3C-BAA7-4EB5-9598-244B41CA04F1}" type="parTrans" cxnId="{F1DECDDA-D321-4AEF-876D-CEA5DEA6B5F2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ACA14655-C146-4D38-9AEB-9D006A2860B5}" type="sibTrans" cxnId="{F1DECDDA-D321-4AEF-876D-CEA5DEA6B5F2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1EFCBB67-A2CF-4A9B-87C2-F1BF1363D84B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16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Principio 12</a:t>
          </a:r>
        </a:p>
        <a:p>
          <a:r>
            <a:rPr lang="es-MX" sz="16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Implementar Actividades                        de Control</a:t>
          </a:r>
        </a:p>
      </dgm:t>
    </dgm:pt>
    <dgm:pt modelId="{BB7D6FE1-5819-47AB-933A-DCB373FBEBC7}" type="parTrans" cxnId="{2BAD7822-17F8-4E14-ACCE-E99B37845FEB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FE9B67E0-9548-4688-8A44-5EE3A575A9E3}" type="sibTrans" cxnId="{2BAD7822-17F8-4E14-ACCE-E99B37845FEB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8051F512-08E4-438F-9E58-7C9B565AC9C4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MX" sz="1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La Administración, debe implementar las actividades de control a través de políticas, procedimientos y otros medios de similar naturaleza. </a:t>
          </a:r>
        </a:p>
      </dgm:t>
    </dgm:pt>
    <dgm:pt modelId="{AE635FC9-DF6A-4BDB-BD07-424284B2DE37}" type="parTrans" cxnId="{DB90F107-899A-435F-8E50-F6E324430A78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29267079-7DCD-428D-9EEB-3C59338E045B}" type="sibTrans" cxnId="{DB90F107-899A-435F-8E50-F6E324430A78}">
      <dgm:prSet/>
      <dgm:spPr/>
      <dgm:t>
        <a:bodyPr/>
        <a:lstStyle/>
        <a:p>
          <a:endParaRPr lang="es-MX" sz="14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1FC66610-FCBB-462B-A4CE-555484CE9E5F}" type="pres">
      <dgm:prSet presAssocID="{E23D3C3F-8D05-4F13-8AB7-3146BB6E869D}" presName="theList" presStyleCnt="0">
        <dgm:presLayoutVars>
          <dgm:dir/>
          <dgm:animLvl val="lvl"/>
          <dgm:resizeHandles val="exact"/>
        </dgm:presLayoutVars>
      </dgm:prSet>
      <dgm:spPr/>
    </dgm:pt>
    <dgm:pt modelId="{A0FB8910-61BE-482F-97CE-EF062F7B7AD2}" type="pres">
      <dgm:prSet presAssocID="{46BD8116-433D-4DD5-B011-4F43233CF07E}" presName="compNode" presStyleCnt="0"/>
      <dgm:spPr/>
    </dgm:pt>
    <dgm:pt modelId="{06867DC3-41B8-4F04-BB81-0C518E13C66D}" type="pres">
      <dgm:prSet presAssocID="{46BD8116-433D-4DD5-B011-4F43233CF07E}" presName="aNode" presStyleLbl="bgShp" presStyleIdx="0" presStyleCnt="3"/>
      <dgm:spPr/>
    </dgm:pt>
    <dgm:pt modelId="{8F79A630-E462-4E1F-A2D0-EE2B25901631}" type="pres">
      <dgm:prSet presAssocID="{46BD8116-433D-4DD5-B011-4F43233CF07E}" presName="textNode" presStyleLbl="bgShp" presStyleIdx="0" presStyleCnt="3"/>
      <dgm:spPr/>
    </dgm:pt>
    <dgm:pt modelId="{A6CD103D-7BB0-42B0-8358-DE4F0FAE204A}" type="pres">
      <dgm:prSet presAssocID="{46BD8116-433D-4DD5-B011-4F43233CF07E}" presName="compChildNode" presStyleCnt="0"/>
      <dgm:spPr/>
    </dgm:pt>
    <dgm:pt modelId="{7AE2CAC7-7328-41C0-B824-DF41C424DDF9}" type="pres">
      <dgm:prSet presAssocID="{46BD8116-433D-4DD5-B011-4F43233CF07E}" presName="theInnerList" presStyleCnt="0"/>
      <dgm:spPr/>
    </dgm:pt>
    <dgm:pt modelId="{3D33319E-553C-4F5C-831A-65CC15011B9B}" type="pres">
      <dgm:prSet presAssocID="{E22807DA-E46F-4770-9272-1895EF333E5D}" presName="childNode" presStyleLbl="node1" presStyleIdx="0" presStyleCnt="3">
        <dgm:presLayoutVars>
          <dgm:bulletEnabled val="1"/>
        </dgm:presLayoutVars>
      </dgm:prSet>
      <dgm:spPr/>
    </dgm:pt>
    <dgm:pt modelId="{8B79B411-03F2-4E2F-BB3F-8399B212E2EF}" type="pres">
      <dgm:prSet presAssocID="{46BD8116-433D-4DD5-B011-4F43233CF07E}" presName="aSpace" presStyleCnt="0"/>
      <dgm:spPr/>
    </dgm:pt>
    <dgm:pt modelId="{180625D1-3F1D-47EE-9A66-CAF27561D784}" type="pres">
      <dgm:prSet presAssocID="{3A0B9E97-7979-43F7-9FF2-2B5B84034926}" presName="compNode" presStyleCnt="0"/>
      <dgm:spPr/>
    </dgm:pt>
    <dgm:pt modelId="{4214A31D-FE81-413D-8F76-C2A58C87ABF8}" type="pres">
      <dgm:prSet presAssocID="{3A0B9E97-7979-43F7-9FF2-2B5B84034926}" presName="aNode" presStyleLbl="bgShp" presStyleIdx="1" presStyleCnt="3"/>
      <dgm:spPr/>
    </dgm:pt>
    <dgm:pt modelId="{96085F1F-944D-4F98-8F23-F13773869522}" type="pres">
      <dgm:prSet presAssocID="{3A0B9E97-7979-43F7-9FF2-2B5B84034926}" presName="textNode" presStyleLbl="bgShp" presStyleIdx="1" presStyleCnt="3"/>
      <dgm:spPr/>
    </dgm:pt>
    <dgm:pt modelId="{8DAFB743-3761-4267-83EF-795FEB015A2C}" type="pres">
      <dgm:prSet presAssocID="{3A0B9E97-7979-43F7-9FF2-2B5B84034926}" presName="compChildNode" presStyleCnt="0"/>
      <dgm:spPr/>
    </dgm:pt>
    <dgm:pt modelId="{16A5D808-1249-460E-A1FD-334FD14676BF}" type="pres">
      <dgm:prSet presAssocID="{3A0B9E97-7979-43F7-9FF2-2B5B84034926}" presName="theInnerList" presStyleCnt="0"/>
      <dgm:spPr/>
    </dgm:pt>
    <dgm:pt modelId="{993662C6-E574-4025-8A50-88CF5ABCFE90}" type="pres">
      <dgm:prSet presAssocID="{9C4D36DA-188B-4666-868C-550EBB10F80B}" presName="childNode" presStyleLbl="node1" presStyleIdx="1" presStyleCnt="3">
        <dgm:presLayoutVars>
          <dgm:bulletEnabled val="1"/>
        </dgm:presLayoutVars>
      </dgm:prSet>
      <dgm:spPr/>
    </dgm:pt>
    <dgm:pt modelId="{CA2B3B8C-CDC8-425F-B9C4-F4027901C0FD}" type="pres">
      <dgm:prSet presAssocID="{3A0B9E97-7979-43F7-9FF2-2B5B84034926}" presName="aSpace" presStyleCnt="0"/>
      <dgm:spPr/>
    </dgm:pt>
    <dgm:pt modelId="{A9425D77-4860-42B4-A269-E1A2B4EBB7E5}" type="pres">
      <dgm:prSet presAssocID="{1EFCBB67-A2CF-4A9B-87C2-F1BF1363D84B}" presName="compNode" presStyleCnt="0"/>
      <dgm:spPr/>
    </dgm:pt>
    <dgm:pt modelId="{56DA6AC2-6458-4DFC-A59A-FCE8FE2E1076}" type="pres">
      <dgm:prSet presAssocID="{1EFCBB67-A2CF-4A9B-87C2-F1BF1363D84B}" presName="aNode" presStyleLbl="bgShp" presStyleIdx="2" presStyleCnt="3"/>
      <dgm:spPr/>
    </dgm:pt>
    <dgm:pt modelId="{53A381F1-36B4-458C-901C-43A35D9A0C0D}" type="pres">
      <dgm:prSet presAssocID="{1EFCBB67-A2CF-4A9B-87C2-F1BF1363D84B}" presName="textNode" presStyleLbl="bgShp" presStyleIdx="2" presStyleCnt="3"/>
      <dgm:spPr/>
    </dgm:pt>
    <dgm:pt modelId="{E9919130-2576-4DD3-95FF-9D108BDC5953}" type="pres">
      <dgm:prSet presAssocID="{1EFCBB67-A2CF-4A9B-87C2-F1BF1363D84B}" presName="compChildNode" presStyleCnt="0"/>
      <dgm:spPr/>
    </dgm:pt>
    <dgm:pt modelId="{ECA662D6-2255-4C58-A05F-56937FBB85A1}" type="pres">
      <dgm:prSet presAssocID="{1EFCBB67-A2CF-4A9B-87C2-F1BF1363D84B}" presName="theInnerList" presStyleCnt="0"/>
      <dgm:spPr/>
    </dgm:pt>
    <dgm:pt modelId="{58E1FE30-05A9-4462-8D7E-D100DBD86AED}" type="pres">
      <dgm:prSet presAssocID="{8051F512-08E4-438F-9E58-7C9B565AC9C4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DB90F107-899A-435F-8E50-F6E324430A78}" srcId="{1EFCBB67-A2CF-4A9B-87C2-F1BF1363D84B}" destId="{8051F512-08E4-438F-9E58-7C9B565AC9C4}" srcOrd="0" destOrd="0" parTransId="{AE635FC9-DF6A-4BDB-BD07-424284B2DE37}" sibTransId="{29267079-7DCD-428D-9EEB-3C59338E045B}"/>
    <dgm:cxn modelId="{FC767D0B-3DC5-4C54-B5E3-1A7B29D2EA14}" srcId="{46BD8116-433D-4DD5-B011-4F43233CF07E}" destId="{E22807DA-E46F-4770-9272-1895EF333E5D}" srcOrd="0" destOrd="0" parTransId="{3A464C2A-2125-4778-A46E-36CB73ABD52F}" sibTransId="{B01C02FD-3F9F-4939-AEB5-4BDA0246FC96}"/>
    <dgm:cxn modelId="{2BAD7822-17F8-4E14-ACCE-E99B37845FEB}" srcId="{E23D3C3F-8D05-4F13-8AB7-3146BB6E869D}" destId="{1EFCBB67-A2CF-4A9B-87C2-F1BF1363D84B}" srcOrd="2" destOrd="0" parTransId="{BB7D6FE1-5819-47AB-933A-DCB373FBEBC7}" sibTransId="{FE9B67E0-9548-4688-8A44-5EE3A575A9E3}"/>
    <dgm:cxn modelId="{6BA8522D-09C7-43A4-8F69-25A41B11136B}" type="presOf" srcId="{8051F512-08E4-438F-9E58-7C9B565AC9C4}" destId="{58E1FE30-05A9-4462-8D7E-D100DBD86AED}" srcOrd="0" destOrd="0" presId="urn:microsoft.com/office/officeart/2005/8/layout/lProcess2"/>
    <dgm:cxn modelId="{9C370937-AEE1-4EE0-80C9-8000573680FA}" type="presOf" srcId="{46BD8116-433D-4DD5-B011-4F43233CF07E}" destId="{8F79A630-E462-4E1F-A2D0-EE2B25901631}" srcOrd="1" destOrd="0" presId="urn:microsoft.com/office/officeart/2005/8/layout/lProcess2"/>
    <dgm:cxn modelId="{9C55CD4A-D4DE-4390-AB33-F4C3C44245ED}" type="presOf" srcId="{9C4D36DA-188B-4666-868C-550EBB10F80B}" destId="{993662C6-E574-4025-8A50-88CF5ABCFE90}" srcOrd="0" destOrd="0" presId="urn:microsoft.com/office/officeart/2005/8/layout/lProcess2"/>
    <dgm:cxn modelId="{EF423B75-FC41-4476-ACCC-435DF33DE5F9}" srcId="{E23D3C3F-8D05-4F13-8AB7-3146BB6E869D}" destId="{46BD8116-433D-4DD5-B011-4F43233CF07E}" srcOrd="0" destOrd="0" parTransId="{F28A73EF-E83A-464C-89E8-FCA098AF3623}" sibTransId="{7971C0E4-920C-407F-9E1C-336B4FE84AC0}"/>
    <dgm:cxn modelId="{A69FEC79-67AA-4138-8E5E-3B0A867CD5C9}" type="presOf" srcId="{1EFCBB67-A2CF-4A9B-87C2-F1BF1363D84B}" destId="{56DA6AC2-6458-4DFC-A59A-FCE8FE2E1076}" srcOrd="0" destOrd="0" presId="urn:microsoft.com/office/officeart/2005/8/layout/lProcess2"/>
    <dgm:cxn modelId="{C7DCC982-E8EF-4978-9F3D-A8B7C6BF0A93}" type="presOf" srcId="{1EFCBB67-A2CF-4A9B-87C2-F1BF1363D84B}" destId="{53A381F1-36B4-458C-901C-43A35D9A0C0D}" srcOrd="1" destOrd="0" presId="urn:microsoft.com/office/officeart/2005/8/layout/lProcess2"/>
    <dgm:cxn modelId="{1F86658B-5389-47E4-AD2B-F327F7590683}" srcId="{E23D3C3F-8D05-4F13-8AB7-3146BB6E869D}" destId="{3A0B9E97-7979-43F7-9FF2-2B5B84034926}" srcOrd="1" destOrd="0" parTransId="{83B29F9D-0E3B-47BD-87B9-8428644D25FE}" sibTransId="{46C3C623-2EE0-4118-B6EA-763A5D965C43}"/>
    <dgm:cxn modelId="{A272E68F-47CA-47CB-B771-8E8DF49C75F0}" type="presOf" srcId="{E23D3C3F-8D05-4F13-8AB7-3146BB6E869D}" destId="{1FC66610-FCBB-462B-A4CE-555484CE9E5F}" srcOrd="0" destOrd="0" presId="urn:microsoft.com/office/officeart/2005/8/layout/lProcess2"/>
    <dgm:cxn modelId="{49264DA5-688B-4E79-A69A-5807E8638AA9}" type="presOf" srcId="{E22807DA-E46F-4770-9272-1895EF333E5D}" destId="{3D33319E-553C-4F5C-831A-65CC15011B9B}" srcOrd="0" destOrd="0" presId="urn:microsoft.com/office/officeart/2005/8/layout/lProcess2"/>
    <dgm:cxn modelId="{50C369BB-B311-49C1-889E-0B0E96F20DAB}" type="presOf" srcId="{3A0B9E97-7979-43F7-9FF2-2B5B84034926}" destId="{4214A31D-FE81-413D-8F76-C2A58C87ABF8}" srcOrd="0" destOrd="0" presId="urn:microsoft.com/office/officeart/2005/8/layout/lProcess2"/>
    <dgm:cxn modelId="{F1DECDDA-D321-4AEF-876D-CEA5DEA6B5F2}" srcId="{3A0B9E97-7979-43F7-9FF2-2B5B84034926}" destId="{9C4D36DA-188B-4666-868C-550EBB10F80B}" srcOrd="0" destOrd="0" parTransId="{15F86F3C-BAA7-4EB5-9598-244B41CA04F1}" sibTransId="{ACA14655-C146-4D38-9AEB-9D006A2860B5}"/>
    <dgm:cxn modelId="{612533DE-FD90-4D2B-BFA2-976F2779FF8F}" type="presOf" srcId="{3A0B9E97-7979-43F7-9FF2-2B5B84034926}" destId="{96085F1F-944D-4F98-8F23-F13773869522}" srcOrd="1" destOrd="0" presId="urn:microsoft.com/office/officeart/2005/8/layout/lProcess2"/>
    <dgm:cxn modelId="{EB3D58E2-DE7C-471C-8C57-8A6E0AAF6122}" type="presOf" srcId="{46BD8116-433D-4DD5-B011-4F43233CF07E}" destId="{06867DC3-41B8-4F04-BB81-0C518E13C66D}" srcOrd="0" destOrd="0" presId="urn:microsoft.com/office/officeart/2005/8/layout/lProcess2"/>
    <dgm:cxn modelId="{A20EEFAF-8055-491C-BA8D-D241DA333C8C}" type="presParOf" srcId="{1FC66610-FCBB-462B-A4CE-555484CE9E5F}" destId="{A0FB8910-61BE-482F-97CE-EF062F7B7AD2}" srcOrd="0" destOrd="0" presId="urn:microsoft.com/office/officeart/2005/8/layout/lProcess2"/>
    <dgm:cxn modelId="{806B0C2D-DC08-487A-9DB5-71581039B9BE}" type="presParOf" srcId="{A0FB8910-61BE-482F-97CE-EF062F7B7AD2}" destId="{06867DC3-41B8-4F04-BB81-0C518E13C66D}" srcOrd="0" destOrd="0" presId="urn:microsoft.com/office/officeart/2005/8/layout/lProcess2"/>
    <dgm:cxn modelId="{A2965855-2ACD-48E1-A54A-2212B6FCB1F7}" type="presParOf" srcId="{A0FB8910-61BE-482F-97CE-EF062F7B7AD2}" destId="{8F79A630-E462-4E1F-A2D0-EE2B25901631}" srcOrd="1" destOrd="0" presId="urn:microsoft.com/office/officeart/2005/8/layout/lProcess2"/>
    <dgm:cxn modelId="{5563C001-AB4C-45C4-A327-73C99410D533}" type="presParOf" srcId="{A0FB8910-61BE-482F-97CE-EF062F7B7AD2}" destId="{A6CD103D-7BB0-42B0-8358-DE4F0FAE204A}" srcOrd="2" destOrd="0" presId="urn:microsoft.com/office/officeart/2005/8/layout/lProcess2"/>
    <dgm:cxn modelId="{AED94B6B-3523-4712-9B58-A333CCC9FC31}" type="presParOf" srcId="{A6CD103D-7BB0-42B0-8358-DE4F0FAE204A}" destId="{7AE2CAC7-7328-41C0-B824-DF41C424DDF9}" srcOrd="0" destOrd="0" presId="urn:microsoft.com/office/officeart/2005/8/layout/lProcess2"/>
    <dgm:cxn modelId="{21511BD5-3806-4D2F-B3BF-4C3A7E6F5D6C}" type="presParOf" srcId="{7AE2CAC7-7328-41C0-B824-DF41C424DDF9}" destId="{3D33319E-553C-4F5C-831A-65CC15011B9B}" srcOrd="0" destOrd="0" presId="urn:microsoft.com/office/officeart/2005/8/layout/lProcess2"/>
    <dgm:cxn modelId="{15A4762B-7DE9-484C-A8FC-DC3423AE9A67}" type="presParOf" srcId="{1FC66610-FCBB-462B-A4CE-555484CE9E5F}" destId="{8B79B411-03F2-4E2F-BB3F-8399B212E2EF}" srcOrd="1" destOrd="0" presId="urn:microsoft.com/office/officeart/2005/8/layout/lProcess2"/>
    <dgm:cxn modelId="{0AE8E75B-D43E-4C7F-8906-C97FBEE8A622}" type="presParOf" srcId="{1FC66610-FCBB-462B-A4CE-555484CE9E5F}" destId="{180625D1-3F1D-47EE-9A66-CAF27561D784}" srcOrd="2" destOrd="0" presId="urn:microsoft.com/office/officeart/2005/8/layout/lProcess2"/>
    <dgm:cxn modelId="{FEF395DA-19FF-473E-86CB-8102A4D696F3}" type="presParOf" srcId="{180625D1-3F1D-47EE-9A66-CAF27561D784}" destId="{4214A31D-FE81-413D-8F76-C2A58C87ABF8}" srcOrd="0" destOrd="0" presId="urn:microsoft.com/office/officeart/2005/8/layout/lProcess2"/>
    <dgm:cxn modelId="{E076F49F-92AB-426B-8117-A14E43D67500}" type="presParOf" srcId="{180625D1-3F1D-47EE-9A66-CAF27561D784}" destId="{96085F1F-944D-4F98-8F23-F13773869522}" srcOrd="1" destOrd="0" presId="urn:microsoft.com/office/officeart/2005/8/layout/lProcess2"/>
    <dgm:cxn modelId="{EB83FCAC-44F3-437D-8F49-A145CE42F269}" type="presParOf" srcId="{180625D1-3F1D-47EE-9A66-CAF27561D784}" destId="{8DAFB743-3761-4267-83EF-795FEB015A2C}" srcOrd="2" destOrd="0" presId="urn:microsoft.com/office/officeart/2005/8/layout/lProcess2"/>
    <dgm:cxn modelId="{5DD4089A-8C27-4C18-A85D-FDDD24E2C13E}" type="presParOf" srcId="{8DAFB743-3761-4267-83EF-795FEB015A2C}" destId="{16A5D808-1249-460E-A1FD-334FD14676BF}" srcOrd="0" destOrd="0" presId="urn:microsoft.com/office/officeart/2005/8/layout/lProcess2"/>
    <dgm:cxn modelId="{7E4F3489-B168-40BD-B40E-7A45F6194A80}" type="presParOf" srcId="{16A5D808-1249-460E-A1FD-334FD14676BF}" destId="{993662C6-E574-4025-8A50-88CF5ABCFE90}" srcOrd="0" destOrd="0" presId="urn:microsoft.com/office/officeart/2005/8/layout/lProcess2"/>
    <dgm:cxn modelId="{F841F91C-BB56-4E01-97CE-28894FADE79E}" type="presParOf" srcId="{1FC66610-FCBB-462B-A4CE-555484CE9E5F}" destId="{CA2B3B8C-CDC8-425F-B9C4-F4027901C0FD}" srcOrd="3" destOrd="0" presId="urn:microsoft.com/office/officeart/2005/8/layout/lProcess2"/>
    <dgm:cxn modelId="{D819A240-5975-4645-AC92-F359142DB4D3}" type="presParOf" srcId="{1FC66610-FCBB-462B-A4CE-555484CE9E5F}" destId="{A9425D77-4860-42B4-A269-E1A2B4EBB7E5}" srcOrd="4" destOrd="0" presId="urn:microsoft.com/office/officeart/2005/8/layout/lProcess2"/>
    <dgm:cxn modelId="{B5648C5B-7E88-4E21-9850-7418BF9A4BC2}" type="presParOf" srcId="{A9425D77-4860-42B4-A269-E1A2B4EBB7E5}" destId="{56DA6AC2-6458-4DFC-A59A-FCE8FE2E1076}" srcOrd="0" destOrd="0" presId="urn:microsoft.com/office/officeart/2005/8/layout/lProcess2"/>
    <dgm:cxn modelId="{6EFBB84C-623C-4835-8BBA-1DCB6187266D}" type="presParOf" srcId="{A9425D77-4860-42B4-A269-E1A2B4EBB7E5}" destId="{53A381F1-36B4-458C-901C-43A35D9A0C0D}" srcOrd="1" destOrd="0" presId="urn:microsoft.com/office/officeart/2005/8/layout/lProcess2"/>
    <dgm:cxn modelId="{A6A4DBC8-F230-4862-811D-B6CE48FF1FD1}" type="presParOf" srcId="{A9425D77-4860-42B4-A269-E1A2B4EBB7E5}" destId="{E9919130-2576-4DD3-95FF-9D108BDC5953}" srcOrd="2" destOrd="0" presId="urn:microsoft.com/office/officeart/2005/8/layout/lProcess2"/>
    <dgm:cxn modelId="{DE6EE5CE-34D4-43CD-B94F-EBEF71BA886B}" type="presParOf" srcId="{E9919130-2576-4DD3-95FF-9D108BDC5953}" destId="{ECA662D6-2255-4C58-A05F-56937FBB85A1}" srcOrd="0" destOrd="0" presId="urn:microsoft.com/office/officeart/2005/8/layout/lProcess2"/>
    <dgm:cxn modelId="{07CA5C61-D3EC-46CA-98CA-EA548421D6B8}" type="presParOf" srcId="{ECA662D6-2255-4C58-A05F-56937FBB85A1}" destId="{58E1FE30-05A9-4462-8D7E-D100DBD86AED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3D3C3F-8D05-4F13-8AB7-3146BB6E869D}" type="doc">
      <dgm:prSet loTypeId="urn:microsoft.com/office/officeart/2005/8/layout/lProcess2" loCatId="list" qsTypeId="urn:microsoft.com/office/officeart/2005/8/quickstyle/3d2#7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46BD8116-433D-4DD5-B011-4F43233CF07E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s-MX" sz="1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Principio 13</a:t>
          </a:r>
        </a:p>
        <a:p>
          <a:r>
            <a:rPr lang="es-MX" sz="1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Usar Información                                  de Calidad</a:t>
          </a:r>
        </a:p>
      </dgm:t>
    </dgm:pt>
    <dgm:pt modelId="{F28A73EF-E83A-464C-89E8-FCA098AF3623}" type="parTrans" cxnId="{EF423B75-FC41-4476-ACCC-435DF33DE5F9}">
      <dgm:prSet/>
      <dgm:spPr/>
      <dgm:t>
        <a:bodyPr/>
        <a:lstStyle/>
        <a:p>
          <a:endParaRPr lang="es-MX">
            <a:solidFill>
              <a:schemeClr val="tx1"/>
            </a:solidFill>
            <a:latin typeface="Interstate-LightCompressed" pitchFamily="2" charset="0"/>
            <a:cs typeface="Times New Roman" panose="02020603050405020304" pitchFamily="18" charset="0"/>
          </a:endParaRPr>
        </a:p>
      </dgm:t>
    </dgm:pt>
    <dgm:pt modelId="{7971C0E4-920C-407F-9E1C-336B4FE84AC0}" type="sibTrans" cxnId="{EF423B75-FC41-4476-ACCC-435DF33DE5F9}">
      <dgm:prSet/>
      <dgm:spPr/>
      <dgm:t>
        <a:bodyPr/>
        <a:lstStyle/>
        <a:p>
          <a:endParaRPr lang="es-MX">
            <a:solidFill>
              <a:schemeClr val="tx1"/>
            </a:solidFill>
            <a:latin typeface="Interstate-LightCompressed" pitchFamily="2" charset="0"/>
            <a:cs typeface="Times New Roman" panose="02020603050405020304" pitchFamily="18" charset="0"/>
          </a:endParaRPr>
        </a:p>
      </dgm:t>
    </dgm:pt>
    <dgm:pt modelId="{E22807DA-E46F-4770-9272-1895EF333E5D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MX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La Administración, debe utilizar información de calidad para la consecución de los objetivos institucionales</a:t>
          </a:r>
        </a:p>
      </dgm:t>
    </dgm:pt>
    <dgm:pt modelId="{3A464C2A-2125-4778-A46E-36CB73ABD52F}" type="parTrans" cxnId="{FC767D0B-3DC5-4C54-B5E3-1A7B29D2EA14}">
      <dgm:prSet/>
      <dgm:spPr/>
      <dgm:t>
        <a:bodyPr/>
        <a:lstStyle/>
        <a:p>
          <a:endParaRPr lang="es-MX">
            <a:solidFill>
              <a:schemeClr val="tx1"/>
            </a:solidFill>
            <a:latin typeface="Interstate-LightCompressed" pitchFamily="2" charset="0"/>
            <a:cs typeface="Times New Roman" panose="02020603050405020304" pitchFamily="18" charset="0"/>
          </a:endParaRPr>
        </a:p>
      </dgm:t>
    </dgm:pt>
    <dgm:pt modelId="{B01C02FD-3F9F-4939-AEB5-4BDA0246FC96}" type="sibTrans" cxnId="{FC767D0B-3DC5-4C54-B5E3-1A7B29D2EA14}">
      <dgm:prSet/>
      <dgm:spPr/>
      <dgm:t>
        <a:bodyPr/>
        <a:lstStyle/>
        <a:p>
          <a:endParaRPr lang="es-MX">
            <a:solidFill>
              <a:schemeClr val="tx1"/>
            </a:solidFill>
            <a:latin typeface="Interstate-LightCompressed" pitchFamily="2" charset="0"/>
            <a:cs typeface="Times New Roman" panose="02020603050405020304" pitchFamily="18" charset="0"/>
          </a:endParaRPr>
        </a:p>
      </dgm:t>
    </dgm:pt>
    <dgm:pt modelId="{3A0B9E97-7979-43F7-9FF2-2B5B84034926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s-MX" sz="1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Principio 14</a:t>
          </a:r>
        </a:p>
        <a:p>
          <a:r>
            <a:rPr lang="es-MX" sz="1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Comunicar                             Internamente</a:t>
          </a:r>
        </a:p>
      </dgm:t>
    </dgm:pt>
    <dgm:pt modelId="{83B29F9D-0E3B-47BD-87B9-8428644D25FE}" type="parTrans" cxnId="{1F86658B-5389-47E4-AD2B-F327F7590683}">
      <dgm:prSet/>
      <dgm:spPr/>
      <dgm:t>
        <a:bodyPr/>
        <a:lstStyle/>
        <a:p>
          <a:endParaRPr lang="es-MX">
            <a:solidFill>
              <a:schemeClr val="tx1"/>
            </a:solidFill>
            <a:latin typeface="Interstate-LightCompressed" pitchFamily="2" charset="0"/>
            <a:cs typeface="Times New Roman" panose="02020603050405020304" pitchFamily="18" charset="0"/>
          </a:endParaRPr>
        </a:p>
      </dgm:t>
    </dgm:pt>
    <dgm:pt modelId="{46C3C623-2EE0-4118-B6EA-763A5D965C43}" type="sibTrans" cxnId="{1F86658B-5389-47E4-AD2B-F327F7590683}">
      <dgm:prSet/>
      <dgm:spPr/>
      <dgm:t>
        <a:bodyPr/>
        <a:lstStyle/>
        <a:p>
          <a:endParaRPr lang="es-MX">
            <a:solidFill>
              <a:schemeClr val="tx1"/>
            </a:solidFill>
            <a:latin typeface="Interstate-LightCompressed" pitchFamily="2" charset="0"/>
            <a:cs typeface="Times New Roman" panose="02020603050405020304" pitchFamily="18" charset="0"/>
          </a:endParaRPr>
        </a:p>
      </dgm:t>
    </dgm:pt>
    <dgm:pt modelId="{9C4D36DA-188B-4666-868C-550EBB10F80B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MX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El Titular y la Administración, debe comunicar internamente la información de calidad necesaria para la consecución de los objetivos institucionales</a:t>
          </a:r>
        </a:p>
      </dgm:t>
    </dgm:pt>
    <dgm:pt modelId="{15F86F3C-BAA7-4EB5-9598-244B41CA04F1}" type="parTrans" cxnId="{F1DECDDA-D321-4AEF-876D-CEA5DEA6B5F2}">
      <dgm:prSet/>
      <dgm:spPr/>
      <dgm:t>
        <a:bodyPr/>
        <a:lstStyle/>
        <a:p>
          <a:endParaRPr lang="es-MX">
            <a:solidFill>
              <a:schemeClr val="tx1"/>
            </a:solidFill>
            <a:latin typeface="Interstate-LightCompressed" pitchFamily="2" charset="0"/>
            <a:cs typeface="Times New Roman" panose="02020603050405020304" pitchFamily="18" charset="0"/>
          </a:endParaRPr>
        </a:p>
      </dgm:t>
    </dgm:pt>
    <dgm:pt modelId="{ACA14655-C146-4D38-9AEB-9D006A2860B5}" type="sibTrans" cxnId="{F1DECDDA-D321-4AEF-876D-CEA5DEA6B5F2}">
      <dgm:prSet/>
      <dgm:spPr/>
      <dgm:t>
        <a:bodyPr/>
        <a:lstStyle/>
        <a:p>
          <a:endParaRPr lang="es-MX">
            <a:solidFill>
              <a:schemeClr val="tx1"/>
            </a:solidFill>
            <a:latin typeface="Interstate-LightCompressed" pitchFamily="2" charset="0"/>
            <a:cs typeface="Times New Roman" panose="02020603050405020304" pitchFamily="18" charset="0"/>
          </a:endParaRPr>
        </a:p>
      </dgm:t>
    </dgm:pt>
    <dgm:pt modelId="{1EFCBB67-A2CF-4A9B-87C2-F1BF1363D84B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s-MX" sz="1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Principio 15</a:t>
          </a:r>
        </a:p>
        <a:p>
          <a:r>
            <a:rPr lang="es-MX" sz="1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Comunicar                               Externamente</a:t>
          </a:r>
        </a:p>
      </dgm:t>
    </dgm:pt>
    <dgm:pt modelId="{BB7D6FE1-5819-47AB-933A-DCB373FBEBC7}" type="parTrans" cxnId="{2BAD7822-17F8-4E14-ACCE-E99B37845FEB}">
      <dgm:prSet/>
      <dgm:spPr/>
      <dgm:t>
        <a:bodyPr/>
        <a:lstStyle/>
        <a:p>
          <a:endParaRPr lang="es-MX">
            <a:solidFill>
              <a:schemeClr val="tx1"/>
            </a:solidFill>
            <a:latin typeface="Interstate-LightCompressed" pitchFamily="2" charset="0"/>
            <a:cs typeface="Times New Roman" panose="02020603050405020304" pitchFamily="18" charset="0"/>
          </a:endParaRPr>
        </a:p>
      </dgm:t>
    </dgm:pt>
    <dgm:pt modelId="{FE9B67E0-9548-4688-8A44-5EE3A575A9E3}" type="sibTrans" cxnId="{2BAD7822-17F8-4E14-ACCE-E99B37845FEB}">
      <dgm:prSet/>
      <dgm:spPr/>
      <dgm:t>
        <a:bodyPr/>
        <a:lstStyle/>
        <a:p>
          <a:endParaRPr lang="es-MX">
            <a:solidFill>
              <a:schemeClr val="tx1"/>
            </a:solidFill>
            <a:latin typeface="Interstate-LightCompressed" pitchFamily="2" charset="0"/>
            <a:cs typeface="Times New Roman" panose="02020603050405020304" pitchFamily="18" charset="0"/>
          </a:endParaRPr>
        </a:p>
      </dgm:t>
    </dgm:pt>
    <dgm:pt modelId="{8051F512-08E4-438F-9E58-7C9B565AC9C4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MX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La Administración debe comunicar externamente la información de calidad necesaria para la consecución de los objetivos institucionales</a:t>
          </a:r>
        </a:p>
      </dgm:t>
    </dgm:pt>
    <dgm:pt modelId="{AE635FC9-DF6A-4BDB-BD07-424284B2DE37}" type="parTrans" cxnId="{DB90F107-899A-435F-8E50-F6E324430A78}">
      <dgm:prSet/>
      <dgm:spPr/>
      <dgm:t>
        <a:bodyPr/>
        <a:lstStyle/>
        <a:p>
          <a:endParaRPr lang="es-MX">
            <a:solidFill>
              <a:schemeClr val="tx1"/>
            </a:solidFill>
            <a:latin typeface="Interstate-LightCompressed" pitchFamily="2" charset="0"/>
            <a:cs typeface="Times New Roman" panose="02020603050405020304" pitchFamily="18" charset="0"/>
          </a:endParaRPr>
        </a:p>
      </dgm:t>
    </dgm:pt>
    <dgm:pt modelId="{29267079-7DCD-428D-9EEB-3C59338E045B}" type="sibTrans" cxnId="{DB90F107-899A-435F-8E50-F6E324430A78}">
      <dgm:prSet/>
      <dgm:spPr/>
      <dgm:t>
        <a:bodyPr/>
        <a:lstStyle/>
        <a:p>
          <a:endParaRPr lang="es-MX">
            <a:solidFill>
              <a:schemeClr val="tx1"/>
            </a:solidFill>
            <a:latin typeface="Interstate-LightCompressed" pitchFamily="2" charset="0"/>
            <a:cs typeface="Times New Roman" panose="02020603050405020304" pitchFamily="18" charset="0"/>
          </a:endParaRPr>
        </a:p>
      </dgm:t>
    </dgm:pt>
    <dgm:pt modelId="{1FC66610-FCBB-462B-A4CE-555484CE9E5F}" type="pres">
      <dgm:prSet presAssocID="{E23D3C3F-8D05-4F13-8AB7-3146BB6E869D}" presName="theList" presStyleCnt="0">
        <dgm:presLayoutVars>
          <dgm:dir/>
          <dgm:animLvl val="lvl"/>
          <dgm:resizeHandles val="exact"/>
        </dgm:presLayoutVars>
      </dgm:prSet>
      <dgm:spPr/>
    </dgm:pt>
    <dgm:pt modelId="{A0FB8910-61BE-482F-97CE-EF062F7B7AD2}" type="pres">
      <dgm:prSet presAssocID="{46BD8116-433D-4DD5-B011-4F43233CF07E}" presName="compNode" presStyleCnt="0"/>
      <dgm:spPr/>
    </dgm:pt>
    <dgm:pt modelId="{06867DC3-41B8-4F04-BB81-0C518E13C66D}" type="pres">
      <dgm:prSet presAssocID="{46BD8116-433D-4DD5-B011-4F43233CF07E}" presName="aNode" presStyleLbl="bgShp" presStyleIdx="0" presStyleCnt="3"/>
      <dgm:spPr/>
    </dgm:pt>
    <dgm:pt modelId="{8F79A630-E462-4E1F-A2D0-EE2B25901631}" type="pres">
      <dgm:prSet presAssocID="{46BD8116-433D-4DD5-B011-4F43233CF07E}" presName="textNode" presStyleLbl="bgShp" presStyleIdx="0" presStyleCnt="3"/>
      <dgm:spPr/>
    </dgm:pt>
    <dgm:pt modelId="{A6CD103D-7BB0-42B0-8358-DE4F0FAE204A}" type="pres">
      <dgm:prSet presAssocID="{46BD8116-433D-4DD5-B011-4F43233CF07E}" presName="compChildNode" presStyleCnt="0"/>
      <dgm:spPr/>
    </dgm:pt>
    <dgm:pt modelId="{7AE2CAC7-7328-41C0-B824-DF41C424DDF9}" type="pres">
      <dgm:prSet presAssocID="{46BD8116-433D-4DD5-B011-4F43233CF07E}" presName="theInnerList" presStyleCnt="0"/>
      <dgm:spPr/>
    </dgm:pt>
    <dgm:pt modelId="{3D33319E-553C-4F5C-831A-65CC15011B9B}" type="pres">
      <dgm:prSet presAssocID="{E22807DA-E46F-4770-9272-1895EF333E5D}" presName="childNode" presStyleLbl="node1" presStyleIdx="0" presStyleCnt="3">
        <dgm:presLayoutVars>
          <dgm:bulletEnabled val="1"/>
        </dgm:presLayoutVars>
      </dgm:prSet>
      <dgm:spPr/>
    </dgm:pt>
    <dgm:pt modelId="{8B79B411-03F2-4E2F-BB3F-8399B212E2EF}" type="pres">
      <dgm:prSet presAssocID="{46BD8116-433D-4DD5-B011-4F43233CF07E}" presName="aSpace" presStyleCnt="0"/>
      <dgm:spPr/>
    </dgm:pt>
    <dgm:pt modelId="{180625D1-3F1D-47EE-9A66-CAF27561D784}" type="pres">
      <dgm:prSet presAssocID="{3A0B9E97-7979-43F7-9FF2-2B5B84034926}" presName="compNode" presStyleCnt="0"/>
      <dgm:spPr/>
    </dgm:pt>
    <dgm:pt modelId="{4214A31D-FE81-413D-8F76-C2A58C87ABF8}" type="pres">
      <dgm:prSet presAssocID="{3A0B9E97-7979-43F7-9FF2-2B5B84034926}" presName="aNode" presStyleLbl="bgShp" presStyleIdx="1" presStyleCnt="3"/>
      <dgm:spPr/>
    </dgm:pt>
    <dgm:pt modelId="{96085F1F-944D-4F98-8F23-F13773869522}" type="pres">
      <dgm:prSet presAssocID="{3A0B9E97-7979-43F7-9FF2-2B5B84034926}" presName="textNode" presStyleLbl="bgShp" presStyleIdx="1" presStyleCnt="3"/>
      <dgm:spPr/>
    </dgm:pt>
    <dgm:pt modelId="{8DAFB743-3761-4267-83EF-795FEB015A2C}" type="pres">
      <dgm:prSet presAssocID="{3A0B9E97-7979-43F7-9FF2-2B5B84034926}" presName="compChildNode" presStyleCnt="0"/>
      <dgm:spPr/>
    </dgm:pt>
    <dgm:pt modelId="{16A5D808-1249-460E-A1FD-334FD14676BF}" type="pres">
      <dgm:prSet presAssocID="{3A0B9E97-7979-43F7-9FF2-2B5B84034926}" presName="theInnerList" presStyleCnt="0"/>
      <dgm:spPr/>
    </dgm:pt>
    <dgm:pt modelId="{993662C6-E574-4025-8A50-88CF5ABCFE90}" type="pres">
      <dgm:prSet presAssocID="{9C4D36DA-188B-4666-868C-550EBB10F80B}" presName="childNode" presStyleLbl="node1" presStyleIdx="1" presStyleCnt="3">
        <dgm:presLayoutVars>
          <dgm:bulletEnabled val="1"/>
        </dgm:presLayoutVars>
      </dgm:prSet>
      <dgm:spPr/>
    </dgm:pt>
    <dgm:pt modelId="{CA2B3B8C-CDC8-425F-B9C4-F4027901C0FD}" type="pres">
      <dgm:prSet presAssocID="{3A0B9E97-7979-43F7-9FF2-2B5B84034926}" presName="aSpace" presStyleCnt="0"/>
      <dgm:spPr/>
    </dgm:pt>
    <dgm:pt modelId="{A9425D77-4860-42B4-A269-E1A2B4EBB7E5}" type="pres">
      <dgm:prSet presAssocID="{1EFCBB67-A2CF-4A9B-87C2-F1BF1363D84B}" presName="compNode" presStyleCnt="0"/>
      <dgm:spPr/>
    </dgm:pt>
    <dgm:pt modelId="{56DA6AC2-6458-4DFC-A59A-FCE8FE2E1076}" type="pres">
      <dgm:prSet presAssocID="{1EFCBB67-A2CF-4A9B-87C2-F1BF1363D84B}" presName="aNode" presStyleLbl="bgShp" presStyleIdx="2" presStyleCnt="3"/>
      <dgm:spPr/>
    </dgm:pt>
    <dgm:pt modelId="{53A381F1-36B4-458C-901C-43A35D9A0C0D}" type="pres">
      <dgm:prSet presAssocID="{1EFCBB67-A2CF-4A9B-87C2-F1BF1363D84B}" presName="textNode" presStyleLbl="bgShp" presStyleIdx="2" presStyleCnt="3"/>
      <dgm:spPr/>
    </dgm:pt>
    <dgm:pt modelId="{E9919130-2576-4DD3-95FF-9D108BDC5953}" type="pres">
      <dgm:prSet presAssocID="{1EFCBB67-A2CF-4A9B-87C2-F1BF1363D84B}" presName="compChildNode" presStyleCnt="0"/>
      <dgm:spPr/>
    </dgm:pt>
    <dgm:pt modelId="{ECA662D6-2255-4C58-A05F-56937FBB85A1}" type="pres">
      <dgm:prSet presAssocID="{1EFCBB67-A2CF-4A9B-87C2-F1BF1363D84B}" presName="theInnerList" presStyleCnt="0"/>
      <dgm:spPr/>
    </dgm:pt>
    <dgm:pt modelId="{58E1FE30-05A9-4462-8D7E-D100DBD86AED}" type="pres">
      <dgm:prSet presAssocID="{8051F512-08E4-438F-9E58-7C9B565AC9C4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DB90F107-899A-435F-8E50-F6E324430A78}" srcId="{1EFCBB67-A2CF-4A9B-87C2-F1BF1363D84B}" destId="{8051F512-08E4-438F-9E58-7C9B565AC9C4}" srcOrd="0" destOrd="0" parTransId="{AE635FC9-DF6A-4BDB-BD07-424284B2DE37}" sibTransId="{29267079-7DCD-428D-9EEB-3C59338E045B}"/>
    <dgm:cxn modelId="{FC767D0B-3DC5-4C54-B5E3-1A7B29D2EA14}" srcId="{46BD8116-433D-4DD5-B011-4F43233CF07E}" destId="{E22807DA-E46F-4770-9272-1895EF333E5D}" srcOrd="0" destOrd="0" parTransId="{3A464C2A-2125-4778-A46E-36CB73ABD52F}" sibTransId="{B01C02FD-3F9F-4939-AEB5-4BDA0246FC96}"/>
    <dgm:cxn modelId="{2BE0461C-C352-4710-AF2E-E02A803E84B8}" type="presOf" srcId="{1EFCBB67-A2CF-4A9B-87C2-F1BF1363D84B}" destId="{56DA6AC2-6458-4DFC-A59A-FCE8FE2E1076}" srcOrd="0" destOrd="0" presId="urn:microsoft.com/office/officeart/2005/8/layout/lProcess2"/>
    <dgm:cxn modelId="{E09B1B20-93AA-418E-82A7-9576BAFBB5F0}" type="presOf" srcId="{E23D3C3F-8D05-4F13-8AB7-3146BB6E869D}" destId="{1FC66610-FCBB-462B-A4CE-555484CE9E5F}" srcOrd="0" destOrd="0" presId="urn:microsoft.com/office/officeart/2005/8/layout/lProcess2"/>
    <dgm:cxn modelId="{2BAD7822-17F8-4E14-ACCE-E99B37845FEB}" srcId="{E23D3C3F-8D05-4F13-8AB7-3146BB6E869D}" destId="{1EFCBB67-A2CF-4A9B-87C2-F1BF1363D84B}" srcOrd="2" destOrd="0" parTransId="{BB7D6FE1-5819-47AB-933A-DCB373FBEBC7}" sibTransId="{FE9B67E0-9548-4688-8A44-5EE3A575A9E3}"/>
    <dgm:cxn modelId="{510A3A3F-E607-4AF2-A905-DAC7B72F1C9D}" type="presOf" srcId="{8051F512-08E4-438F-9E58-7C9B565AC9C4}" destId="{58E1FE30-05A9-4462-8D7E-D100DBD86AED}" srcOrd="0" destOrd="0" presId="urn:microsoft.com/office/officeart/2005/8/layout/lProcess2"/>
    <dgm:cxn modelId="{B935D065-E51B-4EF7-B28B-33EF5ECDE3A9}" type="presOf" srcId="{3A0B9E97-7979-43F7-9FF2-2B5B84034926}" destId="{96085F1F-944D-4F98-8F23-F13773869522}" srcOrd="1" destOrd="0" presId="urn:microsoft.com/office/officeart/2005/8/layout/lProcess2"/>
    <dgm:cxn modelId="{8CBF7049-0435-4AA3-A79B-3EA27D4E0A95}" type="presOf" srcId="{46BD8116-433D-4DD5-B011-4F43233CF07E}" destId="{06867DC3-41B8-4F04-BB81-0C518E13C66D}" srcOrd="0" destOrd="0" presId="urn:microsoft.com/office/officeart/2005/8/layout/lProcess2"/>
    <dgm:cxn modelId="{EF423B75-FC41-4476-ACCC-435DF33DE5F9}" srcId="{E23D3C3F-8D05-4F13-8AB7-3146BB6E869D}" destId="{46BD8116-433D-4DD5-B011-4F43233CF07E}" srcOrd="0" destOrd="0" parTransId="{F28A73EF-E83A-464C-89E8-FCA098AF3623}" sibTransId="{7971C0E4-920C-407F-9E1C-336B4FE84AC0}"/>
    <dgm:cxn modelId="{05D88187-26AD-42D0-BE93-9DDD2CABBC11}" type="presOf" srcId="{3A0B9E97-7979-43F7-9FF2-2B5B84034926}" destId="{4214A31D-FE81-413D-8F76-C2A58C87ABF8}" srcOrd="0" destOrd="0" presId="urn:microsoft.com/office/officeart/2005/8/layout/lProcess2"/>
    <dgm:cxn modelId="{1F86658B-5389-47E4-AD2B-F327F7590683}" srcId="{E23D3C3F-8D05-4F13-8AB7-3146BB6E869D}" destId="{3A0B9E97-7979-43F7-9FF2-2B5B84034926}" srcOrd="1" destOrd="0" parTransId="{83B29F9D-0E3B-47BD-87B9-8428644D25FE}" sibTransId="{46C3C623-2EE0-4118-B6EA-763A5D965C43}"/>
    <dgm:cxn modelId="{6B23399F-0562-4CDE-AF57-5A1B21C01451}" type="presOf" srcId="{E22807DA-E46F-4770-9272-1895EF333E5D}" destId="{3D33319E-553C-4F5C-831A-65CC15011B9B}" srcOrd="0" destOrd="0" presId="urn:microsoft.com/office/officeart/2005/8/layout/lProcess2"/>
    <dgm:cxn modelId="{90AC50C0-0FA0-4923-A626-05BDFA501485}" type="presOf" srcId="{9C4D36DA-188B-4666-868C-550EBB10F80B}" destId="{993662C6-E574-4025-8A50-88CF5ABCFE90}" srcOrd="0" destOrd="0" presId="urn:microsoft.com/office/officeart/2005/8/layout/lProcess2"/>
    <dgm:cxn modelId="{4927E4C7-2D8B-4A82-A15C-3D432A2464A4}" type="presOf" srcId="{1EFCBB67-A2CF-4A9B-87C2-F1BF1363D84B}" destId="{53A381F1-36B4-458C-901C-43A35D9A0C0D}" srcOrd="1" destOrd="0" presId="urn:microsoft.com/office/officeart/2005/8/layout/lProcess2"/>
    <dgm:cxn modelId="{49C6B7D5-34AD-4486-A227-90C2DA2375D3}" type="presOf" srcId="{46BD8116-433D-4DD5-B011-4F43233CF07E}" destId="{8F79A630-E462-4E1F-A2D0-EE2B25901631}" srcOrd="1" destOrd="0" presId="urn:microsoft.com/office/officeart/2005/8/layout/lProcess2"/>
    <dgm:cxn modelId="{F1DECDDA-D321-4AEF-876D-CEA5DEA6B5F2}" srcId="{3A0B9E97-7979-43F7-9FF2-2B5B84034926}" destId="{9C4D36DA-188B-4666-868C-550EBB10F80B}" srcOrd="0" destOrd="0" parTransId="{15F86F3C-BAA7-4EB5-9598-244B41CA04F1}" sibTransId="{ACA14655-C146-4D38-9AEB-9D006A2860B5}"/>
    <dgm:cxn modelId="{142AF5EC-54CB-49E2-B3BA-D1AE4622867F}" type="presParOf" srcId="{1FC66610-FCBB-462B-A4CE-555484CE9E5F}" destId="{A0FB8910-61BE-482F-97CE-EF062F7B7AD2}" srcOrd="0" destOrd="0" presId="urn:microsoft.com/office/officeart/2005/8/layout/lProcess2"/>
    <dgm:cxn modelId="{4C3817A1-5237-4ACC-A909-A452B3BD5810}" type="presParOf" srcId="{A0FB8910-61BE-482F-97CE-EF062F7B7AD2}" destId="{06867DC3-41B8-4F04-BB81-0C518E13C66D}" srcOrd="0" destOrd="0" presId="urn:microsoft.com/office/officeart/2005/8/layout/lProcess2"/>
    <dgm:cxn modelId="{33466E0C-AAAD-435D-9DF0-1A85DF7DB91E}" type="presParOf" srcId="{A0FB8910-61BE-482F-97CE-EF062F7B7AD2}" destId="{8F79A630-E462-4E1F-A2D0-EE2B25901631}" srcOrd="1" destOrd="0" presId="urn:microsoft.com/office/officeart/2005/8/layout/lProcess2"/>
    <dgm:cxn modelId="{47E69534-EA10-4A5B-9781-9ABBCAC2EBA8}" type="presParOf" srcId="{A0FB8910-61BE-482F-97CE-EF062F7B7AD2}" destId="{A6CD103D-7BB0-42B0-8358-DE4F0FAE204A}" srcOrd="2" destOrd="0" presId="urn:microsoft.com/office/officeart/2005/8/layout/lProcess2"/>
    <dgm:cxn modelId="{44725714-C0E2-4152-B8AF-B4F0A3232C6C}" type="presParOf" srcId="{A6CD103D-7BB0-42B0-8358-DE4F0FAE204A}" destId="{7AE2CAC7-7328-41C0-B824-DF41C424DDF9}" srcOrd="0" destOrd="0" presId="urn:microsoft.com/office/officeart/2005/8/layout/lProcess2"/>
    <dgm:cxn modelId="{51CECEC7-2DB1-4625-BC22-4E0A9F827595}" type="presParOf" srcId="{7AE2CAC7-7328-41C0-B824-DF41C424DDF9}" destId="{3D33319E-553C-4F5C-831A-65CC15011B9B}" srcOrd="0" destOrd="0" presId="urn:microsoft.com/office/officeart/2005/8/layout/lProcess2"/>
    <dgm:cxn modelId="{A8F6956E-58C4-4A3A-95BC-14E9DD944ADF}" type="presParOf" srcId="{1FC66610-FCBB-462B-A4CE-555484CE9E5F}" destId="{8B79B411-03F2-4E2F-BB3F-8399B212E2EF}" srcOrd="1" destOrd="0" presId="urn:microsoft.com/office/officeart/2005/8/layout/lProcess2"/>
    <dgm:cxn modelId="{D2ADE0E4-D16A-41F8-9B19-D4B7E6BD4819}" type="presParOf" srcId="{1FC66610-FCBB-462B-A4CE-555484CE9E5F}" destId="{180625D1-3F1D-47EE-9A66-CAF27561D784}" srcOrd="2" destOrd="0" presId="urn:microsoft.com/office/officeart/2005/8/layout/lProcess2"/>
    <dgm:cxn modelId="{58C42669-205C-440D-BA74-73CEA2C60B6E}" type="presParOf" srcId="{180625D1-3F1D-47EE-9A66-CAF27561D784}" destId="{4214A31D-FE81-413D-8F76-C2A58C87ABF8}" srcOrd="0" destOrd="0" presId="urn:microsoft.com/office/officeart/2005/8/layout/lProcess2"/>
    <dgm:cxn modelId="{D9A90620-3493-42C2-BCFB-470703B97712}" type="presParOf" srcId="{180625D1-3F1D-47EE-9A66-CAF27561D784}" destId="{96085F1F-944D-4F98-8F23-F13773869522}" srcOrd="1" destOrd="0" presId="urn:microsoft.com/office/officeart/2005/8/layout/lProcess2"/>
    <dgm:cxn modelId="{3B259F22-8754-4DB7-9702-88588ED322BB}" type="presParOf" srcId="{180625D1-3F1D-47EE-9A66-CAF27561D784}" destId="{8DAFB743-3761-4267-83EF-795FEB015A2C}" srcOrd="2" destOrd="0" presId="urn:microsoft.com/office/officeart/2005/8/layout/lProcess2"/>
    <dgm:cxn modelId="{A06614FA-6794-4EBF-92EF-6D398F4C37A9}" type="presParOf" srcId="{8DAFB743-3761-4267-83EF-795FEB015A2C}" destId="{16A5D808-1249-460E-A1FD-334FD14676BF}" srcOrd="0" destOrd="0" presId="urn:microsoft.com/office/officeart/2005/8/layout/lProcess2"/>
    <dgm:cxn modelId="{F8D0D4F0-5C2B-4CA0-901C-FAC9645E4BB4}" type="presParOf" srcId="{16A5D808-1249-460E-A1FD-334FD14676BF}" destId="{993662C6-E574-4025-8A50-88CF5ABCFE90}" srcOrd="0" destOrd="0" presId="urn:microsoft.com/office/officeart/2005/8/layout/lProcess2"/>
    <dgm:cxn modelId="{A465F3F8-72FD-4D70-B875-7F7D5C529178}" type="presParOf" srcId="{1FC66610-FCBB-462B-A4CE-555484CE9E5F}" destId="{CA2B3B8C-CDC8-425F-B9C4-F4027901C0FD}" srcOrd="3" destOrd="0" presId="urn:microsoft.com/office/officeart/2005/8/layout/lProcess2"/>
    <dgm:cxn modelId="{8F038B3B-84F8-4577-B7C7-B01B88D54497}" type="presParOf" srcId="{1FC66610-FCBB-462B-A4CE-555484CE9E5F}" destId="{A9425D77-4860-42B4-A269-E1A2B4EBB7E5}" srcOrd="4" destOrd="0" presId="urn:microsoft.com/office/officeart/2005/8/layout/lProcess2"/>
    <dgm:cxn modelId="{5E492B4A-FD0A-4C31-96EE-E6A63F758778}" type="presParOf" srcId="{A9425D77-4860-42B4-A269-E1A2B4EBB7E5}" destId="{56DA6AC2-6458-4DFC-A59A-FCE8FE2E1076}" srcOrd="0" destOrd="0" presId="urn:microsoft.com/office/officeart/2005/8/layout/lProcess2"/>
    <dgm:cxn modelId="{071C7A78-DC6F-40D3-90D4-F250255EFE60}" type="presParOf" srcId="{A9425D77-4860-42B4-A269-E1A2B4EBB7E5}" destId="{53A381F1-36B4-458C-901C-43A35D9A0C0D}" srcOrd="1" destOrd="0" presId="urn:microsoft.com/office/officeart/2005/8/layout/lProcess2"/>
    <dgm:cxn modelId="{18BB1979-CA76-465C-9024-529419935BBA}" type="presParOf" srcId="{A9425D77-4860-42B4-A269-E1A2B4EBB7E5}" destId="{E9919130-2576-4DD3-95FF-9D108BDC5953}" srcOrd="2" destOrd="0" presId="urn:microsoft.com/office/officeart/2005/8/layout/lProcess2"/>
    <dgm:cxn modelId="{38CA1D8E-6896-42D4-B540-4EAADF465F9B}" type="presParOf" srcId="{E9919130-2576-4DD3-95FF-9D108BDC5953}" destId="{ECA662D6-2255-4C58-A05F-56937FBB85A1}" srcOrd="0" destOrd="0" presId="urn:microsoft.com/office/officeart/2005/8/layout/lProcess2"/>
    <dgm:cxn modelId="{84C5C886-8412-48F5-8F5D-0C9B32A1B60E}" type="presParOf" srcId="{ECA662D6-2255-4C58-A05F-56937FBB85A1}" destId="{58E1FE30-05A9-4462-8D7E-D100DBD86AED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3D3C3F-8D05-4F13-8AB7-3146BB6E869D}" type="doc">
      <dgm:prSet loTypeId="urn:microsoft.com/office/officeart/2005/8/layout/lProcess2" loCatId="list" qsTypeId="urn:microsoft.com/office/officeart/2005/8/quickstyle/3d2#8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46BD8116-433D-4DD5-B011-4F43233CF07E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MX" sz="2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Principio 16</a:t>
          </a:r>
        </a:p>
        <a:p>
          <a:r>
            <a:rPr lang="es-MX" sz="2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Realizar Actividades de Supervisión</a:t>
          </a:r>
        </a:p>
      </dgm:t>
    </dgm:pt>
    <dgm:pt modelId="{F28A73EF-E83A-464C-89E8-FCA098AF3623}" type="parTrans" cxnId="{EF423B75-FC41-4476-ACCC-435DF33DE5F9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7971C0E4-920C-407F-9E1C-336B4FE84AC0}" type="sibTrans" cxnId="{EF423B75-FC41-4476-ACCC-435DF33DE5F9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E22807DA-E46F-4770-9272-1895EF333E5D}">
      <dgm:prSet phldrT="[Texto]" custT="1"/>
      <dgm:spPr>
        <a:solidFill>
          <a:srgbClr val="97B953"/>
        </a:solidFill>
      </dgm:spPr>
      <dgm:t>
        <a:bodyPr/>
        <a:lstStyle/>
        <a:p>
          <a:r>
            <a:rPr lang="es-MX" sz="1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La Administración, debe establecer actividades para la adecuada supervisión del control interno y la evaluación de sus resultados.</a:t>
          </a:r>
        </a:p>
      </dgm:t>
    </dgm:pt>
    <dgm:pt modelId="{3A464C2A-2125-4778-A46E-36CB73ABD52F}" type="parTrans" cxnId="{FC767D0B-3DC5-4C54-B5E3-1A7B29D2EA14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B01C02FD-3F9F-4939-AEB5-4BDA0246FC96}" type="sibTrans" cxnId="{FC767D0B-3DC5-4C54-B5E3-1A7B29D2EA14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3A0B9E97-7979-43F7-9FF2-2B5B8403492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MX" sz="2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Principio 17</a:t>
          </a:r>
        </a:p>
        <a:p>
          <a:r>
            <a:rPr lang="es-MX" sz="2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Evaluar los Problemas y                           Corregir las Deficiencias</a:t>
          </a:r>
        </a:p>
      </dgm:t>
    </dgm:pt>
    <dgm:pt modelId="{83B29F9D-0E3B-47BD-87B9-8428644D25FE}" type="parTrans" cxnId="{1F86658B-5389-47E4-AD2B-F327F7590683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46C3C623-2EE0-4118-B6EA-763A5D965C43}" type="sibTrans" cxnId="{1F86658B-5389-47E4-AD2B-F327F7590683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9C4D36DA-188B-4666-868C-550EBB10F80B}">
      <dgm:prSet phldrT="[Texto]" custT="1"/>
      <dgm:spPr>
        <a:solidFill>
          <a:srgbClr val="97B953"/>
        </a:solidFill>
      </dgm:spPr>
      <dgm:t>
        <a:bodyPr/>
        <a:lstStyle/>
        <a:p>
          <a:r>
            <a:rPr lang="es-MX" sz="1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La Administración debe corregir de manera oportuna las deficiencias de control identificadas</a:t>
          </a:r>
        </a:p>
      </dgm:t>
    </dgm:pt>
    <dgm:pt modelId="{15F86F3C-BAA7-4EB5-9598-244B41CA04F1}" type="parTrans" cxnId="{F1DECDDA-D321-4AEF-876D-CEA5DEA6B5F2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ACA14655-C146-4D38-9AEB-9D006A2860B5}" type="sibTrans" cxnId="{F1DECDDA-D321-4AEF-876D-CEA5DEA6B5F2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1FC66610-FCBB-462B-A4CE-555484CE9E5F}" type="pres">
      <dgm:prSet presAssocID="{E23D3C3F-8D05-4F13-8AB7-3146BB6E869D}" presName="theList" presStyleCnt="0">
        <dgm:presLayoutVars>
          <dgm:dir/>
          <dgm:animLvl val="lvl"/>
          <dgm:resizeHandles val="exact"/>
        </dgm:presLayoutVars>
      </dgm:prSet>
      <dgm:spPr/>
    </dgm:pt>
    <dgm:pt modelId="{A0FB8910-61BE-482F-97CE-EF062F7B7AD2}" type="pres">
      <dgm:prSet presAssocID="{46BD8116-433D-4DD5-B011-4F43233CF07E}" presName="compNode" presStyleCnt="0"/>
      <dgm:spPr/>
    </dgm:pt>
    <dgm:pt modelId="{06867DC3-41B8-4F04-BB81-0C518E13C66D}" type="pres">
      <dgm:prSet presAssocID="{46BD8116-433D-4DD5-B011-4F43233CF07E}" presName="aNode" presStyleLbl="bgShp" presStyleIdx="0" presStyleCnt="2"/>
      <dgm:spPr/>
    </dgm:pt>
    <dgm:pt modelId="{8F79A630-E462-4E1F-A2D0-EE2B25901631}" type="pres">
      <dgm:prSet presAssocID="{46BD8116-433D-4DD5-B011-4F43233CF07E}" presName="textNode" presStyleLbl="bgShp" presStyleIdx="0" presStyleCnt="2"/>
      <dgm:spPr/>
    </dgm:pt>
    <dgm:pt modelId="{A6CD103D-7BB0-42B0-8358-DE4F0FAE204A}" type="pres">
      <dgm:prSet presAssocID="{46BD8116-433D-4DD5-B011-4F43233CF07E}" presName="compChildNode" presStyleCnt="0"/>
      <dgm:spPr/>
    </dgm:pt>
    <dgm:pt modelId="{7AE2CAC7-7328-41C0-B824-DF41C424DDF9}" type="pres">
      <dgm:prSet presAssocID="{46BD8116-433D-4DD5-B011-4F43233CF07E}" presName="theInnerList" presStyleCnt="0"/>
      <dgm:spPr/>
    </dgm:pt>
    <dgm:pt modelId="{3D33319E-553C-4F5C-831A-65CC15011B9B}" type="pres">
      <dgm:prSet presAssocID="{E22807DA-E46F-4770-9272-1895EF333E5D}" presName="childNode" presStyleLbl="node1" presStyleIdx="0" presStyleCnt="2">
        <dgm:presLayoutVars>
          <dgm:bulletEnabled val="1"/>
        </dgm:presLayoutVars>
      </dgm:prSet>
      <dgm:spPr/>
    </dgm:pt>
    <dgm:pt modelId="{8B79B411-03F2-4E2F-BB3F-8399B212E2EF}" type="pres">
      <dgm:prSet presAssocID="{46BD8116-433D-4DD5-B011-4F43233CF07E}" presName="aSpace" presStyleCnt="0"/>
      <dgm:spPr/>
    </dgm:pt>
    <dgm:pt modelId="{180625D1-3F1D-47EE-9A66-CAF27561D784}" type="pres">
      <dgm:prSet presAssocID="{3A0B9E97-7979-43F7-9FF2-2B5B84034926}" presName="compNode" presStyleCnt="0"/>
      <dgm:spPr/>
    </dgm:pt>
    <dgm:pt modelId="{4214A31D-FE81-413D-8F76-C2A58C87ABF8}" type="pres">
      <dgm:prSet presAssocID="{3A0B9E97-7979-43F7-9FF2-2B5B84034926}" presName="aNode" presStyleLbl="bgShp" presStyleIdx="1" presStyleCnt="2"/>
      <dgm:spPr/>
    </dgm:pt>
    <dgm:pt modelId="{96085F1F-944D-4F98-8F23-F13773869522}" type="pres">
      <dgm:prSet presAssocID="{3A0B9E97-7979-43F7-9FF2-2B5B84034926}" presName="textNode" presStyleLbl="bgShp" presStyleIdx="1" presStyleCnt="2"/>
      <dgm:spPr/>
    </dgm:pt>
    <dgm:pt modelId="{8DAFB743-3761-4267-83EF-795FEB015A2C}" type="pres">
      <dgm:prSet presAssocID="{3A0B9E97-7979-43F7-9FF2-2B5B84034926}" presName="compChildNode" presStyleCnt="0"/>
      <dgm:spPr/>
    </dgm:pt>
    <dgm:pt modelId="{16A5D808-1249-460E-A1FD-334FD14676BF}" type="pres">
      <dgm:prSet presAssocID="{3A0B9E97-7979-43F7-9FF2-2B5B84034926}" presName="theInnerList" presStyleCnt="0"/>
      <dgm:spPr/>
    </dgm:pt>
    <dgm:pt modelId="{993662C6-E574-4025-8A50-88CF5ABCFE90}" type="pres">
      <dgm:prSet presAssocID="{9C4D36DA-188B-4666-868C-550EBB10F80B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FC767D0B-3DC5-4C54-B5E3-1A7B29D2EA14}" srcId="{46BD8116-433D-4DD5-B011-4F43233CF07E}" destId="{E22807DA-E46F-4770-9272-1895EF333E5D}" srcOrd="0" destOrd="0" parTransId="{3A464C2A-2125-4778-A46E-36CB73ABD52F}" sibTransId="{B01C02FD-3F9F-4939-AEB5-4BDA0246FC96}"/>
    <dgm:cxn modelId="{BF4EC717-7F2C-443C-8328-64B6A56BF286}" type="presOf" srcId="{46BD8116-433D-4DD5-B011-4F43233CF07E}" destId="{8F79A630-E462-4E1F-A2D0-EE2B25901631}" srcOrd="1" destOrd="0" presId="urn:microsoft.com/office/officeart/2005/8/layout/lProcess2"/>
    <dgm:cxn modelId="{10B48D61-956E-4E5F-8652-B4C44C3390A8}" type="presOf" srcId="{3A0B9E97-7979-43F7-9FF2-2B5B84034926}" destId="{4214A31D-FE81-413D-8F76-C2A58C87ABF8}" srcOrd="0" destOrd="0" presId="urn:microsoft.com/office/officeart/2005/8/layout/lProcess2"/>
    <dgm:cxn modelId="{17923D6C-2575-47E0-AC30-FC7342E20463}" type="presOf" srcId="{9C4D36DA-188B-4666-868C-550EBB10F80B}" destId="{993662C6-E574-4025-8A50-88CF5ABCFE90}" srcOrd="0" destOrd="0" presId="urn:microsoft.com/office/officeart/2005/8/layout/lProcess2"/>
    <dgm:cxn modelId="{D3D1554E-BCDB-4A0C-865E-992A21DDCE46}" type="presOf" srcId="{46BD8116-433D-4DD5-B011-4F43233CF07E}" destId="{06867DC3-41B8-4F04-BB81-0C518E13C66D}" srcOrd="0" destOrd="0" presId="urn:microsoft.com/office/officeart/2005/8/layout/lProcess2"/>
    <dgm:cxn modelId="{379C0272-6607-467D-9D25-8902CD9847A5}" type="presOf" srcId="{E23D3C3F-8D05-4F13-8AB7-3146BB6E869D}" destId="{1FC66610-FCBB-462B-A4CE-555484CE9E5F}" srcOrd="0" destOrd="0" presId="urn:microsoft.com/office/officeart/2005/8/layout/lProcess2"/>
    <dgm:cxn modelId="{EF423B75-FC41-4476-ACCC-435DF33DE5F9}" srcId="{E23D3C3F-8D05-4F13-8AB7-3146BB6E869D}" destId="{46BD8116-433D-4DD5-B011-4F43233CF07E}" srcOrd="0" destOrd="0" parTransId="{F28A73EF-E83A-464C-89E8-FCA098AF3623}" sibTransId="{7971C0E4-920C-407F-9E1C-336B4FE84AC0}"/>
    <dgm:cxn modelId="{1F86658B-5389-47E4-AD2B-F327F7590683}" srcId="{E23D3C3F-8D05-4F13-8AB7-3146BB6E869D}" destId="{3A0B9E97-7979-43F7-9FF2-2B5B84034926}" srcOrd="1" destOrd="0" parTransId="{83B29F9D-0E3B-47BD-87B9-8428644D25FE}" sibTransId="{46C3C623-2EE0-4118-B6EA-763A5D965C43}"/>
    <dgm:cxn modelId="{9428D8BA-0E0D-40EE-8442-AF7BB9C960C9}" type="presOf" srcId="{E22807DA-E46F-4770-9272-1895EF333E5D}" destId="{3D33319E-553C-4F5C-831A-65CC15011B9B}" srcOrd="0" destOrd="0" presId="urn:microsoft.com/office/officeart/2005/8/layout/lProcess2"/>
    <dgm:cxn modelId="{341859D8-C57E-422E-A879-C56DC4C07DCE}" type="presOf" srcId="{3A0B9E97-7979-43F7-9FF2-2B5B84034926}" destId="{96085F1F-944D-4F98-8F23-F13773869522}" srcOrd="1" destOrd="0" presId="urn:microsoft.com/office/officeart/2005/8/layout/lProcess2"/>
    <dgm:cxn modelId="{F1DECDDA-D321-4AEF-876D-CEA5DEA6B5F2}" srcId="{3A0B9E97-7979-43F7-9FF2-2B5B84034926}" destId="{9C4D36DA-188B-4666-868C-550EBB10F80B}" srcOrd="0" destOrd="0" parTransId="{15F86F3C-BAA7-4EB5-9598-244B41CA04F1}" sibTransId="{ACA14655-C146-4D38-9AEB-9D006A2860B5}"/>
    <dgm:cxn modelId="{F1BA8F3D-9657-4D20-A07E-DF7ED85366CA}" type="presParOf" srcId="{1FC66610-FCBB-462B-A4CE-555484CE9E5F}" destId="{A0FB8910-61BE-482F-97CE-EF062F7B7AD2}" srcOrd="0" destOrd="0" presId="urn:microsoft.com/office/officeart/2005/8/layout/lProcess2"/>
    <dgm:cxn modelId="{C9EA85E8-634C-4FB0-94E6-33AB6E6BFB84}" type="presParOf" srcId="{A0FB8910-61BE-482F-97CE-EF062F7B7AD2}" destId="{06867DC3-41B8-4F04-BB81-0C518E13C66D}" srcOrd="0" destOrd="0" presId="urn:microsoft.com/office/officeart/2005/8/layout/lProcess2"/>
    <dgm:cxn modelId="{8ADD8CFE-395F-4059-AD33-FE5470C1E51F}" type="presParOf" srcId="{A0FB8910-61BE-482F-97CE-EF062F7B7AD2}" destId="{8F79A630-E462-4E1F-A2D0-EE2B25901631}" srcOrd="1" destOrd="0" presId="urn:microsoft.com/office/officeart/2005/8/layout/lProcess2"/>
    <dgm:cxn modelId="{FF742E75-5B66-44FE-9931-4082FF27FC65}" type="presParOf" srcId="{A0FB8910-61BE-482F-97CE-EF062F7B7AD2}" destId="{A6CD103D-7BB0-42B0-8358-DE4F0FAE204A}" srcOrd="2" destOrd="0" presId="urn:microsoft.com/office/officeart/2005/8/layout/lProcess2"/>
    <dgm:cxn modelId="{334FFFCA-E4A0-4FAA-AAB4-C62DDD846CBE}" type="presParOf" srcId="{A6CD103D-7BB0-42B0-8358-DE4F0FAE204A}" destId="{7AE2CAC7-7328-41C0-B824-DF41C424DDF9}" srcOrd="0" destOrd="0" presId="urn:microsoft.com/office/officeart/2005/8/layout/lProcess2"/>
    <dgm:cxn modelId="{3C28E25B-1888-4273-B571-827B6A0A936C}" type="presParOf" srcId="{7AE2CAC7-7328-41C0-B824-DF41C424DDF9}" destId="{3D33319E-553C-4F5C-831A-65CC15011B9B}" srcOrd="0" destOrd="0" presId="urn:microsoft.com/office/officeart/2005/8/layout/lProcess2"/>
    <dgm:cxn modelId="{73F8D564-8CA5-47AA-A8C5-E7639EFE7250}" type="presParOf" srcId="{1FC66610-FCBB-462B-A4CE-555484CE9E5F}" destId="{8B79B411-03F2-4E2F-BB3F-8399B212E2EF}" srcOrd="1" destOrd="0" presId="urn:microsoft.com/office/officeart/2005/8/layout/lProcess2"/>
    <dgm:cxn modelId="{BC8E3C30-3975-406C-AF5C-D4703D485BB9}" type="presParOf" srcId="{1FC66610-FCBB-462B-A4CE-555484CE9E5F}" destId="{180625D1-3F1D-47EE-9A66-CAF27561D784}" srcOrd="2" destOrd="0" presId="urn:microsoft.com/office/officeart/2005/8/layout/lProcess2"/>
    <dgm:cxn modelId="{9FB91D25-7273-490A-93EA-86914C5C599A}" type="presParOf" srcId="{180625D1-3F1D-47EE-9A66-CAF27561D784}" destId="{4214A31D-FE81-413D-8F76-C2A58C87ABF8}" srcOrd="0" destOrd="0" presId="urn:microsoft.com/office/officeart/2005/8/layout/lProcess2"/>
    <dgm:cxn modelId="{2D7E835F-B646-473E-AC21-A2F66AD32E76}" type="presParOf" srcId="{180625D1-3F1D-47EE-9A66-CAF27561D784}" destId="{96085F1F-944D-4F98-8F23-F13773869522}" srcOrd="1" destOrd="0" presId="urn:microsoft.com/office/officeart/2005/8/layout/lProcess2"/>
    <dgm:cxn modelId="{2C36C3C8-F0C2-4950-8CAD-83408141EE3B}" type="presParOf" srcId="{180625D1-3F1D-47EE-9A66-CAF27561D784}" destId="{8DAFB743-3761-4267-83EF-795FEB015A2C}" srcOrd="2" destOrd="0" presId="urn:microsoft.com/office/officeart/2005/8/layout/lProcess2"/>
    <dgm:cxn modelId="{65510F9F-E696-41B9-BD01-57B9694798B3}" type="presParOf" srcId="{8DAFB743-3761-4267-83EF-795FEB015A2C}" destId="{16A5D808-1249-460E-A1FD-334FD14676BF}" srcOrd="0" destOrd="0" presId="urn:microsoft.com/office/officeart/2005/8/layout/lProcess2"/>
    <dgm:cxn modelId="{F9862D5D-0D76-4A6C-AB89-C4BCC2FAF3C4}" type="presParOf" srcId="{16A5D808-1249-460E-A1FD-334FD14676BF}" destId="{993662C6-E574-4025-8A50-88CF5ABCFE90}" srcOrd="0" destOrd="0" presId="urn:microsoft.com/office/officeart/2005/8/layout/l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FD7A9-96B4-4D3B-8AD3-8F209FB4B92D}">
      <dsp:nvSpPr>
        <dsp:cNvPr id="0" name=""/>
        <dsp:cNvSpPr/>
      </dsp:nvSpPr>
      <dsp:spPr>
        <a:xfrm>
          <a:off x="675074" y="0"/>
          <a:ext cx="7650850" cy="324036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04FA2-517C-4124-ACA8-8E28C816F1C3}">
      <dsp:nvSpPr>
        <dsp:cNvPr id="0" name=""/>
        <dsp:cNvSpPr/>
      </dsp:nvSpPr>
      <dsp:spPr>
        <a:xfrm>
          <a:off x="241269" y="972108"/>
          <a:ext cx="1260440" cy="12961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Acta de Compromiso de Control Interno</a:t>
          </a:r>
          <a:endParaRPr lang="es-ES" sz="1400" b="1" kern="1200" dirty="0"/>
        </a:p>
      </dsp:txBody>
      <dsp:txXfrm>
        <a:off x="302799" y="1033638"/>
        <a:ext cx="1137380" cy="1173084"/>
      </dsp:txXfrm>
    </dsp:sp>
    <dsp:sp modelId="{DCB8DAD0-1938-4862-9A0C-73954F8FE8BA}">
      <dsp:nvSpPr>
        <dsp:cNvPr id="0" name=""/>
        <dsp:cNvSpPr/>
      </dsp:nvSpPr>
      <dsp:spPr>
        <a:xfrm>
          <a:off x="1722779" y="972108"/>
          <a:ext cx="1326416" cy="1296144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Designación de Unidad Especializada de C.I. 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COCODI</a:t>
          </a:r>
          <a:endParaRPr lang="es-ES" sz="1400" b="1" kern="1200" dirty="0"/>
        </a:p>
      </dsp:txBody>
      <dsp:txXfrm>
        <a:off x="1786052" y="1035381"/>
        <a:ext cx="1199870" cy="1169598"/>
      </dsp:txXfrm>
    </dsp:sp>
    <dsp:sp modelId="{7D32F2CA-FE07-4B59-A237-BC4235E60C64}">
      <dsp:nvSpPr>
        <dsp:cNvPr id="0" name=""/>
        <dsp:cNvSpPr/>
      </dsp:nvSpPr>
      <dsp:spPr>
        <a:xfrm>
          <a:off x="3270266" y="972108"/>
          <a:ext cx="1326416" cy="1296144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Auto evaluación (</a:t>
          </a:r>
          <a:r>
            <a:rPr lang="es-MX" sz="1200" b="1" kern="1200" dirty="0"/>
            <a:t>PLATAFORMA SECI</a:t>
          </a:r>
          <a:r>
            <a:rPr lang="es-MX" sz="1600" b="1" kern="1200" dirty="0"/>
            <a:t>)</a:t>
          </a:r>
          <a:endParaRPr lang="es-ES" sz="1600" b="1" kern="1200" dirty="0"/>
        </a:p>
      </dsp:txBody>
      <dsp:txXfrm>
        <a:off x="3333539" y="1035381"/>
        <a:ext cx="1199870" cy="1169598"/>
      </dsp:txXfrm>
    </dsp:sp>
    <dsp:sp modelId="{8B33A347-5382-43C2-AFFE-46000EF0C6AA}">
      <dsp:nvSpPr>
        <dsp:cNvPr id="0" name=""/>
        <dsp:cNvSpPr/>
      </dsp:nvSpPr>
      <dsp:spPr>
        <a:xfrm>
          <a:off x="4817752" y="972108"/>
          <a:ext cx="1326416" cy="1296144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Programa de Trabajo de Control Interno</a:t>
          </a:r>
          <a:endParaRPr lang="es-ES" sz="1600" b="1" kern="1200" dirty="0"/>
        </a:p>
      </dsp:txBody>
      <dsp:txXfrm>
        <a:off x="4881025" y="1035381"/>
        <a:ext cx="1199870" cy="1169598"/>
      </dsp:txXfrm>
    </dsp:sp>
    <dsp:sp modelId="{75DBCC75-17FD-47DA-9ADE-3FC64EE16DD0}">
      <dsp:nvSpPr>
        <dsp:cNvPr id="0" name=""/>
        <dsp:cNvSpPr/>
      </dsp:nvSpPr>
      <dsp:spPr>
        <a:xfrm>
          <a:off x="6246599" y="963903"/>
          <a:ext cx="1326416" cy="1296144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Programa de Trabajo de Administración de Riesgos</a:t>
          </a:r>
          <a:endParaRPr lang="es-ES" sz="1400" b="1" kern="1200" dirty="0"/>
        </a:p>
      </dsp:txBody>
      <dsp:txXfrm>
        <a:off x="6309872" y="1027176"/>
        <a:ext cx="1199870" cy="1169598"/>
      </dsp:txXfrm>
    </dsp:sp>
    <dsp:sp modelId="{3511DC1D-F706-45F8-8D8C-94078B35B3D0}">
      <dsp:nvSpPr>
        <dsp:cNvPr id="0" name=""/>
        <dsp:cNvSpPr/>
      </dsp:nvSpPr>
      <dsp:spPr>
        <a:xfrm>
          <a:off x="7674583" y="972108"/>
          <a:ext cx="1326416" cy="129614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Informes anuales y trimestrales</a:t>
          </a:r>
          <a:endParaRPr lang="es-ES" sz="1400" b="1" kern="1200" dirty="0"/>
        </a:p>
      </dsp:txBody>
      <dsp:txXfrm>
        <a:off x="7737856" y="1035381"/>
        <a:ext cx="1199870" cy="1169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6251D-E452-4A83-B66A-A6964B96FE1C}">
      <dsp:nvSpPr>
        <dsp:cNvPr id="0" name=""/>
        <dsp:cNvSpPr/>
      </dsp:nvSpPr>
      <dsp:spPr>
        <a:xfrm>
          <a:off x="0" y="192783"/>
          <a:ext cx="5336901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78234-6CF0-47D7-93A6-82EE1AD3BE24}">
      <dsp:nvSpPr>
        <dsp:cNvPr id="0" name=""/>
        <dsp:cNvSpPr/>
      </dsp:nvSpPr>
      <dsp:spPr>
        <a:xfrm>
          <a:off x="219720" y="34950"/>
          <a:ext cx="3735830" cy="856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206" tIns="0" rIns="14120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+mj-lt"/>
              <a:cs typeface="Times New Roman" panose="02020603050405020304" pitchFamily="18" charset="0"/>
            </a:rPr>
            <a:t>Es acorde con el tamaño, estructura, circunstancias específicas y mandato legal                          de la institución</a:t>
          </a:r>
          <a:endParaRPr lang="es-MX" sz="1400" kern="1200" dirty="0"/>
        </a:p>
      </dsp:txBody>
      <dsp:txXfrm>
        <a:off x="261510" y="76740"/>
        <a:ext cx="3652250" cy="772500"/>
      </dsp:txXfrm>
    </dsp:sp>
    <dsp:sp modelId="{DF2F81A4-83F8-4AAE-8C02-D8D5F3F0D521}">
      <dsp:nvSpPr>
        <dsp:cNvPr id="0" name=""/>
        <dsp:cNvSpPr/>
      </dsp:nvSpPr>
      <dsp:spPr>
        <a:xfrm>
          <a:off x="0" y="1774501"/>
          <a:ext cx="5336901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6238C-4875-463B-B3AB-D107368A225E}">
      <dsp:nvSpPr>
        <dsp:cNvPr id="0" name=""/>
        <dsp:cNvSpPr/>
      </dsp:nvSpPr>
      <dsp:spPr>
        <a:xfrm>
          <a:off x="266845" y="1346461"/>
          <a:ext cx="3735830" cy="85608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206" tIns="0" rIns="14120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>
              <a:latin typeface="+mj-lt"/>
              <a:cs typeface="Times New Roman" panose="02020603050405020304" pitchFamily="18" charset="0"/>
            </a:rPr>
            <a:t>Es acorde con el tamaño, estructura, circunstancias específicas y mandato legal                          de la institución</a:t>
          </a:r>
          <a:endParaRPr lang="es-MX" sz="1400" kern="1200" dirty="0">
            <a:latin typeface="+mj-lt"/>
            <a:cs typeface="Times New Roman" panose="02020603050405020304" pitchFamily="18" charset="0"/>
          </a:endParaRPr>
        </a:p>
      </dsp:txBody>
      <dsp:txXfrm>
        <a:off x="308635" y="1388251"/>
        <a:ext cx="3652250" cy="772500"/>
      </dsp:txXfrm>
    </dsp:sp>
    <dsp:sp modelId="{56AFEACD-7398-4205-A31B-888AFE7CFFE8}">
      <dsp:nvSpPr>
        <dsp:cNvPr id="0" name=""/>
        <dsp:cNvSpPr/>
      </dsp:nvSpPr>
      <dsp:spPr>
        <a:xfrm>
          <a:off x="0" y="3089941"/>
          <a:ext cx="5336901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ACCDA-027C-4EF7-8225-4807ABFB498E}">
      <dsp:nvSpPr>
        <dsp:cNvPr id="0" name=""/>
        <dsp:cNvSpPr/>
      </dsp:nvSpPr>
      <dsp:spPr>
        <a:xfrm>
          <a:off x="266845" y="2661901"/>
          <a:ext cx="3735830" cy="85608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206" tIns="0" rIns="14120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>
              <a:latin typeface="+mj-lt"/>
              <a:cs typeface="Times New Roman" panose="02020603050405020304" pitchFamily="18" charset="0"/>
            </a:rPr>
            <a:t>Asegura, de manera razonable, la salvaguarda de los recursos públicos, la actuación honesta de todo el personal y la prevención de actos de corrupción</a:t>
          </a:r>
          <a:endParaRPr lang="es-MX" sz="1400" kern="1200" dirty="0">
            <a:latin typeface="+mj-lt"/>
            <a:cs typeface="Times New Roman" panose="02020603050405020304" pitchFamily="18" charset="0"/>
          </a:endParaRPr>
        </a:p>
      </dsp:txBody>
      <dsp:txXfrm>
        <a:off x="308635" y="2703691"/>
        <a:ext cx="3652250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2368F-C059-4249-AB4E-491B40E10340}">
      <dsp:nvSpPr>
        <dsp:cNvPr id="0" name=""/>
        <dsp:cNvSpPr/>
      </dsp:nvSpPr>
      <dsp:spPr>
        <a:xfrm>
          <a:off x="1981735" y="0"/>
          <a:ext cx="5184443" cy="21674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latin typeface="+mj-lt"/>
            </a:rPr>
            <a:t>IMPLEMENTACIÓN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latin typeface="+mj-lt"/>
            </a:rPr>
            <a:t>Los titulares de las unidades administrativas de diseñar las políticas y procedimientos que se ajusten a las disposiciones jurídicas y normativas y a las circunstancias especificas de la institución y su aplicación.</a:t>
          </a:r>
          <a:endParaRPr lang="es-MX" sz="2000" kern="1200" dirty="0">
            <a:latin typeface="+mj-lt"/>
            <a:cs typeface="Times New Roman" panose="02020603050405020304" pitchFamily="18" charset="0"/>
          </a:endParaRPr>
        </a:p>
      </dsp:txBody>
      <dsp:txXfrm>
        <a:off x="2087540" y="105805"/>
        <a:ext cx="4972833" cy="1955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62D97-93BB-465B-9211-AE7468C35269}">
      <dsp:nvSpPr>
        <dsp:cNvPr id="0" name=""/>
        <dsp:cNvSpPr/>
      </dsp:nvSpPr>
      <dsp:spPr>
        <a:xfrm>
          <a:off x="0" y="0"/>
          <a:ext cx="7924091" cy="799288"/>
        </a:xfrm>
        <a:prstGeom prst="rect">
          <a:avLst/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latin typeface="+mj-lt"/>
              <a:cs typeface="Times New Roman" panose="02020603050405020304" pitchFamily="18" charset="0"/>
            </a:rPr>
            <a:t>El Marco Integrado de Control Interno del Sector Público define al control interno como una estructura jerárquica de</a:t>
          </a:r>
          <a:r>
            <a:rPr lang="es-MX" sz="2800" kern="1200" dirty="0">
              <a:latin typeface="+mj-lt"/>
              <a:cs typeface="Times New Roman" panose="02020603050405020304" pitchFamily="18" charset="0"/>
            </a:rPr>
            <a:t>:</a:t>
          </a:r>
        </a:p>
      </dsp:txBody>
      <dsp:txXfrm>
        <a:off x="0" y="0"/>
        <a:ext cx="7924091" cy="799288"/>
      </dsp:txXfrm>
    </dsp:sp>
    <dsp:sp modelId="{75683F17-8776-449E-ABCE-08EC880281D5}">
      <dsp:nvSpPr>
        <dsp:cNvPr id="0" name=""/>
        <dsp:cNvSpPr/>
      </dsp:nvSpPr>
      <dsp:spPr>
        <a:xfrm>
          <a:off x="5534" y="799288"/>
          <a:ext cx="4023952" cy="167850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5 componentes</a:t>
          </a:r>
        </a:p>
      </dsp:txBody>
      <dsp:txXfrm>
        <a:off x="5534" y="799288"/>
        <a:ext cx="4023952" cy="1678506"/>
      </dsp:txXfrm>
    </dsp:sp>
    <dsp:sp modelId="{3BB3B5FC-CFEA-4934-A53C-22858B74083C}">
      <dsp:nvSpPr>
        <dsp:cNvPr id="0" name=""/>
        <dsp:cNvSpPr/>
      </dsp:nvSpPr>
      <dsp:spPr>
        <a:xfrm>
          <a:off x="4029486" y="799288"/>
          <a:ext cx="3889069" cy="167850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17 principios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(requerimientos necesarios para establecer un control interno apropiado)</a:t>
          </a:r>
        </a:p>
      </dsp:txBody>
      <dsp:txXfrm>
        <a:off x="4029486" y="799288"/>
        <a:ext cx="3889069" cy="1678506"/>
      </dsp:txXfrm>
    </dsp:sp>
    <dsp:sp modelId="{A3AEDABD-BE28-4419-809A-EA76A95735E3}">
      <dsp:nvSpPr>
        <dsp:cNvPr id="0" name=""/>
        <dsp:cNvSpPr/>
      </dsp:nvSpPr>
      <dsp:spPr>
        <a:xfrm>
          <a:off x="0" y="2477795"/>
          <a:ext cx="7924091" cy="186500"/>
        </a:xfrm>
        <a:prstGeom prst="rect">
          <a:avLst/>
        </a:prstGeom>
        <a:solidFill>
          <a:srgbClr val="B196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9A2D6-2F86-4B4F-96CF-FBDC35FEC41B}">
      <dsp:nvSpPr>
        <dsp:cNvPr id="0" name=""/>
        <dsp:cNvSpPr/>
      </dsp:nvSpPr>
      <dsp:spPr>
        <a:xfrm>
          <a:off x="3758484" y="29066"/>
          <a:ext cx="2258640" cy="2062268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+mj-lt"/>
              <a:cs typeface="Times New Roman" panose="02020603050405020304" pitchFamily="18" charset="0"/>
            </a:rPr>
            <a:t>Órgano de Gobierno</a:t>
          </a:r>
        </a:p>
      </dsp:txBody>
      <dsp:txXfrm>
        <a:off x="4323144" y="1060200"/>
        <a:ext cx="1129320" cy="1031134"/>
      </dsp:txXfrm>
    </dsp:sp>
    <dsp:sp modelId="{865A6CD5-7D79-4405-BA90-D3B2D82390BC}">
      <dsp:nvSpPr>
        <dsp:cNvPr id="0" name=""/>
        <dsp:cNvSpPr/>
      </dsp:nvSpPr>
      <dsp:spPr>
        <a:xfrm>
          <a:off x="2520289" y="2134338"/>
          <a:ext cx="2411999" cy="2176835"/>
        </a:xfrm>
        <a:prstGeom prst="triangl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+mj-lt"/>
              <a:cs typeface="Times New Roman" panose="02020603050405020304" pitchFamily="18" charset="0"/>
            </a:rPr>
            <a:t>Administración</a:t>
          </a:r>
        </a:p>
      </dsp:txBody>
      <dsp:txXfrm>
        <a:off x="3123289" y="3222756"/>
        <a:ext cx="1205999" cy="1088417"/>
      </dsp:txXfrm>
    </dsp:sp>
    <dsp:sp modelId="{A08F334A-7642-4D55-846E-27F5665007DC}">
      <dsp:nvSpPr>
        <dsp:cNvPr id="0" name=""/>
        <dsp:cNvSpPr/>
      </dsp:nvSpPr>
      <dsp:spPr>
        <a:xfrm rot="10800000">
          <a:off x="3744411" y="2134338"/>
          <a:ext cx="2286787" cy="2176835"/>
        </a:xfrm>
        <a:prstGeom prst="triangl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+mj-lt"/>
              <a:cs typeface="Times New Roman" panose="02020603050405020304" pitchFamily="18" charset="0"/>
            </a:rPr>
            <a:t>Titular</a:t>
          </a:r>
        </a:p>
      </dsp:txBody>
      <dsp:txXfrm rot="10800000">
        <a:off x="4316108" y="2134338"/>
        <a:ext cx="1143393" cy="1088417"/>
      </dsp:txXfrm>
    </dsp:sp>
    <dsp:sp modelId="{B3113FB5-F982-467D-8948-F529779B7807}">
      <dsp:nvSpPr>
        <dsp:cNvPr id="0" name=""/>
        <dsp:cNvSpPr/>
      </dsp:nvSpPr>
      <dsp:spPr>
        <a:xfrm>
          <a:off x="4882983" y="2079329"/>
          <a:ext cx="2245819" cy="2232257"/>
        </a:xfrm>
        <a:prstGeom prst="triangl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+mj-lt"/>
              <a:cs typeface="Times New Roman" panose="02020603050405020304" pitchFamily="18" charset="0"/>
            </a:rPr>
            <a:t>Demás Servidores Públicos</a:t>
          </a:r>
        </a:p>
      </dsp:txBody>
      <dsp:txXfrm>
        <a:off x="5444438" y="3195458"/>
        <a:ext cx="1122909" cy="11161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67DC3-41B8-4F04-BB81-0C518E13C66D}">
      <dsp:nvSpPr>
        <dsp:cNvPr id="0" name=""/>
        <dsp:cNvSpPr/>
      </dsp:nvSpPr>
      <dsp:spPr>
        <a:xfrm>
          <a:off x="1989" y="0"/>
          <a:ext cx="1952159" cy="4032448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Principio 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Definir Objetivos</a:t>
          </a:r>
        </a:p>
      </dsp:txBody>
      <dsp:txXfrm>
        <a:off x="1989" y="0"/>
        <a:ext cx="1952159" cy="1209734"/>
      </dsp:txXfrm>
    </dsp:sp>
    <dsp:sp modelId="{3D33319E-553C-4F5C-831A-65CC15011B9B}">
      <dsp:nvSpPr>
        <dsp:cNvPr id="0" name=""/>
        <dsp:cNvSpPr/>
      </dsp:nvSpPr>
      <dsp:spPr>
        <a:xfrm>
          <a:off x="74859" y="1209734"/>
          <a:ext cx="1806418" cy="2621091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El titular debe instruir a la administración y, en su caso, a la unidades especializadas la definición clara de los objetivos institucionales para permitir la identificación de riesgos</a:t>
          </a:r>
        </a:p>
      </dsp:txBody>
      <dsp:txXfrm>
        <a:off x="127767" y="1262642"/>
        <a:ext cx="1700602" cy="2515275"/>
      </dsp:txXfrm>
    </dsp:sp>
    <dsp:sp modelId="{4214A31D-FE81-413D-8F76-C2A58C87ABF8}">
      <dsp:nvSpPr>
        <dsp:cNvPr id="0" name=""/>
        <dsp:cNvSpPr/>
      </dsp:nvSpPr>
      <dsp:spPr>
        <a:xfrm>
          <a:off x="2100560" y="0"/>
          <a:ext cx="1952159" cy="4032448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Principio 7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Identificar, Analizar y Responder al Riesgo</a:t>
          </a:r>
        </a:p>
      </dsp:txBody>
      <dsp:txXfrm>
        <a:off x="2100560" y="0"/>
        <a:ext cx="1952159" cy="1209734"/>
      </dsp:txXfrm>
    </dsp:sp>
    <dsp:sp modelId="{993662C6-E574-4025-8A50-88CF5ABCFE90}">
      <dsp:nvSpPr>
        <dsp:cNvPr id="0" name=""/>
        <dsp:cNvSpPr/>
      </dsp:nvSpPr>
      <dsp:spPr>
        <a:xfrm>
          <a:off x="2295776" y="1209734"/>
          <a:ext cx="1561727" cy="2621091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La Administración, debe identificar, analizar y responder a los riesgos relacionados  con el cumplimiento de los objetivos institucionales,</a:t>
          </a:r>
        </a:p>
      </dsp:txBody>
      <dsp:txXfrm>
        <a:off x="2341517" y="1255475"/>
        <a:ext cx="1470245" cy="2529609"/>
      </dsp:txXfrm>
    </dsp:sp>
    <dsp:sp modelId="{56DA6AC2-6458-4DFC-A59A-FCE8FE2E1076}">
      <dsp:nvSpPr>
        <dsp:cNvPr id="0" name=""/>
        <dsp:cNvSpPr/>
      </dsp:nvSpPr>
      <dsp:spPr>
        <a:xfrm>
          <a:off x="4199131" y="0"/>
          <a:ext cx="1952159" cy="4032448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Principio 8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Considerar el Riesgo de Corrupción</a:t>
          </a:r>
        </a:p>
      </dsp:txBody>
      <dsp:txXfrm>
        <a:off x="4199131" y="0"/>
        <a:ext cx="1952159" cy="1209734"/>
      </dsp:txXfrm>
    </dsp:sp>
    <dsp:sp modelId="{58E1FE30-05A9-4462-8D7E-D100DBD86AED}">
      <dsp:nvSpPr>
        <dsp:cNvPr id="0" name=""/>
        <dsp:cNvSpPr/>
      </dsp:nvSpPr>
      <dsp:spPr>
        <a:xfrm>
          <a:off x="4394347" y="1209734"/>
          <a:ext cx="1561727" cy="2621091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La Administración, debe considerar la probabilidad de ocurrencia de actos corruptos, abuso, desperdicio y otras irregularidades que atentan contra la apropiada salvaguarda  de los bienes y recursos públicos al identificar, analizar y responder a los riesgos con actividades de control</a:t>
          </a:r>
        </a:p>
      </dsp:txBody>
      <dsp:txXfrm>
        <a:off x="4440088" y="1255475"/>
        <a:ext cx="1470245" cy="2529609"/>
      </dsp:txXfrm>
    </dsp:sp>
    <dsp:sp modelId="{0A82E802-4B13-4A1C-8B00-86E4AF961302}">
      <dsp:nvSpPr>
        <dsp:cNvPr id="0" name=""/>
        <dsp:cNvSpPr/>
      </dsp:nvSpPr>
      <dsp:spPr>
        <a:xfrm>
          <a:off x="6297702" y="0"/>
          <a:ext cx="1952159" cy="4032448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Principio 9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Identificar, Analizar y Responder al Cambio</a:t>
          </a:r>
        </a:p>
      </dsp:txBody>
      <dsp:txXfrm>
        <a:off x="6297702" y="0"/>
        <a:ext cx="1952159" cy="1209734"/>
      </dsp:txXfrm>
    </dsp:sp>
    <dsp:sp modelId="{2340B22D-2D94-47F9-874C-9CE4715F7C04}">
      <dsp:nvSpPr>
        <dsp:cNvPr id="0" name=""/>
        <dsp:cNvSpPr/>
      </dsp:nvSpPr>
      <dsp:spPr>
        <a:xfrm>
          <a:off x="6492918" y="1209734"/>
          <a:ext cx="1561727" cy="2621091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La Administración, debe identificar, analizar y responder a los cambios significativos que puedan impactar al control interno.</a:t>
          </a:r>
        </a:p>
      </dsp:txBody>
      <dsp:txXfrm>
        <a:off x="6538659" y="1255475"/>
        <a:ext cx="1470245" cy="25296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67DC3-41B8-4F04-BB81-0C518E13C66D}">
      <dsp:nvSpPr>
        <dsp:cNvPr id="0" name=""/>
        <dsp:cNvSpPr/>
      </dsp:nvSpPr>
      <dsp:spPr>
        <a:xfrm>
          <a:off x="1007" y="0"/>
          <a:ext cx="2618995" cy="432048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Principio 10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Diseñar Actividades de Control</a:t>
          </a:r>
        </a:p>
      </dsp:txBody>
      <dsp:txXfrm>
        <a:off x="1007" y="0"/>
        <a:ext cx="2618995" cy="1296144"/>
      </dsp:txXfrm>
    </dsp:sp>
    <dsp:sp modelId="{3D33319E-553C-4F5C-831A-65CC15011B9B}">
      <dsp:nvSpPr>
        <dsp:cNvPr id="0" name=""/>
        <dsp:cNvSpPr/>
      </dsp:nvSpPr>
      <dsp:spPr>
        <a:xfrm>
          <a:off x="262906" y="1296144"/>
          <a:ext cx="2095196" cy="2808312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La Administración, debe diseñar, actualizar y garantizar la suficiencia e idoneidad de las actividades de control para alcanzar los objetivos institucionales y responder a los riesgos.</a:t>
          </a:r>
        </a:p>
      </dsp:txBody>
      <dsp:txXfrm>
        <a:off x="324272" y="1357510"/>
        <a:ext cx="1972464" cy="2685580"/>
      </dsp:txXfrm>
    </dsp:sp>
    <dsp:sp modelId="{4214A31D-FE81-413D-8F76-C2A58C87ABF8}">
      <dsp:nvSpPr>
        <dsp:cNvPr id="0" name=""/>
        <dsp:cNvSpPr/>
      </dsp:nvSpPr>
      <dsp:spPr>
        <a:xfrm>
          <a:off x="2816427" y="0"/>
          <a:ext cx="2618995" cy="432048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Principio 11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Diseñar Actividades para los Sistemas de Información</a:t>
          </a:r>
        </a:p>
      </dsp:txBody>
      <dsp:txXfrm>
        <a:off x="2816427" y="0"/>
        <a:ext cx="2618995" cy="1296144"/>
      </dsp:txXfrm>
    </dsp:sp>
    <dsp:sp modelId="{993662C6-E574-4025-8A50-88CF5ABCFE90}">
      <dsp:nvSpPr>
        <dsp:cNvPr id="0" name=""/>
        <dsp:cNvSpPr/>
      </dsp:nvSpPr>
      <dsp:spPr>
        <a:xfrm>
          <a:off x="3078327" y="1296144"/>
          <a:ext cx="2095196" cy="2808312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La Administración, debe diseñar los sistemas de información institucional y las actividades de control asociadas a a fin de alcanzar los objetivos y responder a los riesgos.</a:t>
          </a:r>
        </a:p>
      </dsp:txBody>
      <dsp:txXfrm>
        <a:off x="3139693" y="1357510"/>
        <a:ext cx="1972464" cy="2685580"/>
      </dsp:txXfrm>
    </dsp:sp>
    <dsp:sp modelId="{56DA6AC2-6458-4DFC-A59A-FCE8FE2E1076}">
      <dsp:nvSpPr>
        <dsp:cNvPr id="0" name=""/>
        <dsp:cNvSpPr/>
      </dsp:nvSpPr>
      <dsp:spPr>
        <a:xfrm>
          <a:off x="5631848" y="0"/>
          <a:ext cx="2618995" cy="432048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Principio 12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Implementar Actividades                        de Control</a:t>
          </a:r>
        </a:p>
      </dsp:txBody>
      <dsp:txXfrm>
        <a:off x="5631848" y="0"/>
        <a:ext cx="2618995" cy="1296144"/>
      </dsp:txXfrm>
    </dsp:sp>
    <dsp:sp modelId="{58E1FE30-05A9-4462-8D7E-D100DBD86AED}">
      <dsp:nvSpPr>
        <dsp:cNvPr id="0" name=""/>
        <dsp:cNvSpPr/>
      </dsp:nvSpPr>
      <dsp:spPr>
        <a:xfrm>
          <a:off x="5893747" y="1296144"/>
          <a:ext cx="2095196" cy="2808312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La Administración, debe implementar las actividades de control a través de políticas, procedimientos y otros medios de similar naturaleza. </a:t>
          </a:r>
        </a:p>
      </dsp:txBody>
      <dsp:txXfrm>
        <a:off x="5955113" y="1357510"/>
        <a:ext cx="1972464" cy="26855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67DC3-41B8-4F04-BB81-0C518E13C66D}">
      <dsp:nvSpPr>
        <dsp:cNvPr id="0" name=""/>
        <dsp:cNvSpPr/>
      </dsp:nvSpPr>
      <dsp:spPr>
        <a:xfrm>
          <a:off x="1007" y="0"/>
          <a:ext cx="2618995" cy="4176464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Principio 13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Usar Información                                  de Calidad</a:t>
          </a:r>
        </a:p>
      </dsp:txBody>
      <dsp:txXfrm>
        <a:off x="1007" y="0"/>
        <a:ext cx="2618995" cy="1252939"/>
      </dsp:txXfrm>
    </dsp:sp>
    <dsp:sp modelId="{3D33319E-553C-4F5C-831A-65CC15011B9B}">
      <dsp:nvSpPr>
        <dsp:cNvPr id="0" name=""/>
        <dsp:cNvSpPr/>
      </dsp:nvSpPr>
      <dsp:spPr>
        <a:xfrm>
          <a:off x="262906" y="1252939"/>
          <a:ext cx="2095196" cy="271470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La Administración, debe utilizar información de calidad para la consecución de los objetivos institucionales</a:t>
          </a:r>
        </a:p>
      </dsp:txBody>
      <dsp:txXfrm>
        <a:off x="324272" y="1314305"/>
        <a:ext cx="1972464" cy="2591969"/>
      </dsp:txXfrm>
    </dsp:sp>
    <dsp:sp modelId="{4214A31D-FE81-413D-8F76-C2A58C87ABF8}">
      <dsp:nvSpPr>
        <dsp:cNvPr id="0" name=""/>
        <dsp:cNvSpPr/>
      </dsp:nvSpPr>
      <dsp:spPr>
        <a:xfrm>
          <a:off x="2816427" y="0"/>
          <a:ext cx="2618995" cy="4176464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Principio 14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Comunicar                             Internamente</a:t>
          </a:r>
        </a:p>
      </dsp:txBody>
      <dsp:txXfrm>
        <a:off x="2816427" y="0"/>
        <a:ext cx="2618995" cy="1252939"/>
      </dsp:txXfrm>
    </dsp:sp>
    <dsp:sp modelId="{993662C6-E574-4025-8A50-88CF5ABCFE90}">
      <dsp:nvSpPr>
        <dsp:cNvPr id="0" name=""/>
        <dsp:cNvSpPr/>
      </dsp:nvSpPr>
      <dsp:spPr>
        <a:xfrm>
          <a:off x="3078327" y="1252939"/>
          <a:ext cx="2095196" cy="271470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El Titular y la Administración, debe comunicar internamente la información de calidad necesaria para la consecución de los objetivos institucionales</a:t>
          </a:r>
        </a:p>
      </dsp:txBody>
      <dsp:txXfrm>
        <a:off x="3139693" y="1314305"/>
        <a:ext cx="1972464" cy="2591969"/>
      </dsp:txXfrm>
    </dsp:sp>
    <dsp:sp modelId="{56DA6AC2-6458-4DFC-A59A-FCE8FE2E1076}">
      <dsp:nvSpPr>
        <dsp:cNvPr id="0" name=""/>
        <dsp:cNvSpPr/>
      </dsp:nvSpPr>
      <dsp:spPr>
        <a:xfrm>
          <a:off x="5631848" y="0"/>
          <a:ext cx="2618995" cy="4176464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Principio 15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Comunicar                               Externamente</a:t>
          </a:r>
        </a:p>
      </dsp:txBody>
      <dsp:txXfrm>
        <a:off x="5631848" y="0"/>
        <a:ext cx="2618995" cy="1252939"/>
      </dsp:txXfrm>
    </dsp:sp>
    <dsp:sp modelId="{58E1FE30-05A9-4462-8D7E-D100DBD86AED}">
      <dsp:nvSpPr>
        <dsp:cNvPr id="0" name=""/>
        <dsp:cNvSpPr/>
      </dsp:nvSpPr>
      <dsp:spPr>
        <a:xfrm>
          <a:off x="5893747" y="1252939"/>
          <a:ext cx="2095196" cy="271470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La Administración debe comunicar externamente la información de calidad necesaria para la consecución de los objetivos institucionales</a:t>
          </a:r>
        </a:p>
      </dsp:txBody>
      <dsp:txXfrm>
        <a:off x="5955113" y="1314305"/>
        <a:ext cx="1972464" cy="25919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67DC3-41B8-4F04-BB81-0C518E13C66D}">
      <dsp:nvSpPr>
        <dsp:cNvPr id="0" name=""/>
        <dsp:cNvSpPr/>
      </dsp:nvSpPr>
      <dsp:spPr>
        <a:xfrm>
          <a:off x="3697" y="0"/>
          <a:ext cx="3556799" cy="415537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Principio 16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Realizar Actividades de Supervisión</a:t>
          </a:r>
        </a:p>
      </dsp:txBody>
      <dsp:txXfrm>
        <a:off x="3697" y="0"/>
        <a:ext cx="3556799" cy="1246612"/>
      </dsp:txXfrm>
    </dsp:sp>
    <dsp:sp modelId="{3D33319E-553C-4F5C-831A-65CC15011B9B}">
      <dsp:nvSpPr>
        <dsp:cNvPr id="0" name=""/>
        <dsp:cNvSpPr/>
      </dsp:nvSpPr>
      <dsp:spPr>
        <a:xfrm>
          <a:off x="359377" y="1246612"/>
          <a:ext cx="2845439" cy="2700993"/>
        </a:xfrm>
        <a:prstGeom prst="roundRect">
          <a:avLst>
            <a:gd name="adj" fmla="val 10000"/>
          </a:avLst>
        </a:prstGeom>
        <a:solidFill>
          <a:srgbClr val="97B95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La Administración, debe establecer actividades para la adecuada supervisión del control interno y la evaluación de sus resultados.</a:t>
          </a:r>
        </a:p>
      </dsp:txBody>
      <dsp:txXfrm>
        <a:off x="438486" y="1325721"/>
        <a:ext cx="2687221" cy="2542775"/>
      </dsp:txXfrm>
    </dsp:sp>
    <dsp:sp modelId="{4214A31D-FE81-413D-8F76-C2A58C87ABF8}">
      <dsp:nvSpPr>
        <dsp:cNvPr id="0" name=""/>
        <dsp:cNvSpPr/>
      </dsp:nvSpPr>
      <dsp:spPr>
        <a:xfrm>
          <a:off x="3827256" y="0"/>
          <a:ext cx="3556799" cy="415537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Principio 17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Evaluar los Problemas y                           Corregir las Deficiencias</a:t>
          </a:r>
        </a:p>
      </dsp:txBody>
      <dsp:txXfrm>
        <a:off x="3827256" y="0"/>
        <a:ext cx="3556799" cy="1246612"/>
      </dsp:txXfrm>
    </dsp:sp>
    <dsp:sp modelId="{993662C6-E574-4025-8A50-88CF5ABCFE90}">
      <dsp:nvSpPr>
        <dsp:cNvPr id="0" name=""/>
        <dsp:cNvSpPr/>
      </dsp:nvSpPr>
      <dsp:spPr>
        <a:xfrm>
          <a:off x="4182936" y="1246612"/>
          <a:ext cx="2845439" cy="2700993"/>
        </a:xfrm>
        <a:prstGeom prst="roundRect">
          <a:avLst>
            <a:gd name="adj" fmla="val 10000"/>
          </a:avLst>
        </a:prstGeom>
        <a:solidFill>
          <a:srgbClr val="97B95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La Administración debe corregir de manera oportuna las deficiencias de control identificadas</a:t>
          </a:r>
        </a:p>
      </dsp:txBody>
      <dsp:txXfrm>
        <a:off x="4262045" y="1325721"/>
        <a:ext cx="2687221" cy="2542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#6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7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#8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5AB9C-F343-420D-AEE4-DD526EBA5075}" type="datetimeFigureOut">
              <a:rPr lang="es-MX" smtClean="0"/>
              <a:pPr/>
              <a:t>16/01/2024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41777-51CD-4E32-9F56-F255F565F03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653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1777-51CD-4E32-9F56-F255F565F035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97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CA62-8BDA-4C89-8857-74B3928415F1}" type="datetimeFigureOut">
              <a:rPr lang="es-MX" smtClean="0"/>
              <a:pPr/>
              <a:t>16/01/2024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8E4C-91E6-4D91-A4A3-ACA1A9806B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CA62-8BDA-4C89-8857-74B3928415F1}" type="datetimeFigureOut">
              <a:rPr lang="es-MX" smtClean="0"/>
              <a:pPr/>
              <a:t>16/01/2024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8E4C-91E6-4D91-A4A3-ACA1A9806B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CA62-8BDA-4C89-8857-74B3928415F1}" type="datetimeFigureOut">
              <a:rPr lang="es-MX" smtClean="0"/>
              <a:pPr/>
              <a:t>16/01/2024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8E4C-91E6-4D91-A4A3-ACA1A9806B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C3666AA3-75EB-4392-9C40-3D5AC753DB49}"/>
              </a:ext>
            </a:extLst>
          </p:cNvPr>
          <p:cNvGrpSpPr/>
          <p:nvPr userDrawn="1"/>
        </p:nvGrpSpPr>
        <p:grpSpPr>
          <a:xfrm>
            <a:off x="-10547" y="6315650"/>
            <a:ext cx="9165094" cy="576064"/>
            <a:chOff x="-21094" y="6237312"/>
            <a:chExt cx="9489638" cy="648072"/>
          </a:xfrm>
        </p:grpSpPr>
        <p:pic>
          <p:nvPicPr>
            <p:cNvPr id="3" name="Imagen 2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60BC116B-FEB5-45C4-8F4F-D1D6211383A9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580022" y="6237312"/>
              <a:ext cx="648072" cy="648072"/>
            </a:xfrm>
            <a:prstGeom prst="rect">
              <a:avLst/>
            </a:prstGeom>
          </p:spPr>
        </p:pic>
        <p:pic>
          <p:nvPicPr>
            <p:cNvPr id="4" name="Imagen 3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3FCE92E6-A66C-44BA-9BFE-2A1643BA0000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-21094" y="6237312"/>
              <a:ext cx="648072" cy="648072"/>
            </a:xfrm>
            <a:prstGeom prst="rect">
              <a:avLst/>
            </a:prstGeom>
          </p:spPr>
        </p:pic>
        <p:pic>
          <p:nvPicPr>
            <p:cNvPr id="5" name="Imagen 4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6BFDB243-0B3B-410F-93DA-F1D4DD665F2D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1732150" y="6237312"/>
              <a:ext cx="648072" cy="648072"/>
            </a:xfrm>
            <a:prstGeom prst="rect">
              <a:avLst/>
            </a:prstGeom>
          </p:spPr>
        </p:pic>
        <p:pic>
          <p:nvPicPr>
            <p:cNvPr id="6" name="Imagen 5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55EB7FA8-F772-4640-9514-D773A7CAEDDC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1156086" y="6237312"/>
              <a:ext cx="648072" cy="648072"/>
            </a:xfrm>
            <a:prstGeom prst="rect">
              <a:avLst/>
            </a:prstGeom>
          </p:spPr>
        </p:pic>
        <p:pic>
          <p:nvPicPr>
            <p:cNvPr id="7" name="Imagen 6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41782DD2-4FC7-46F6-8F9F-C9007D4BD5E0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2921174" y="6237312"/>
              <a:ext cx="648072" cy="648072"/>
            </a:xfrm>
            <a:prstGeom prst="rect">
              <a:avLst/>
            </a:prstGeom>
          </p:spPr>
        </p:pic>
        <p:pic>
          <p:nvPicPr>
            <p:cNvPr id="8" name="Imagen 7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D609528D-0393-4F37-8F9F-6AFD559D08B8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2328636" y="6237312"/>
              <a:ext cx="648072" cy="648072"/>
            </a:xfrm>
            <a:prstGeom prst="rect">
              <a:avLst/>
            </a:prstGeom>
          </p:spPr>
        </p:pic>
        <p:pic>
          <p:nvPicPr>
            <p:cNvPr id="9" name="Imagen 8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414B8C62-9FC2-4417-BA9F-21F13EA27D99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4072410" y="6237312"/>
              <a:ext cx="648072" cy="648072"/>
            </a:xfrm>
            <a:prstGeom prst="rect">
              <a:avLst/>
            </a:prstGeom>
          </p:spPr>
        </p:pic>
        <p:pic>
          <p:nvPicPr>
            <p:cNvPr id="10" name="Imagen 9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764D4346-C08E-4D78-9B49-B61008BC72E9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3479872" y="6237312"/>
              <a:ext cx="648072" cy="648072"/>
            </a:xfrm>
            <a:prstGeom prst="rect">
              <a:avLst/>
            </a:prstGeom>
          </p:spPr>
        </p:pic>
        <p:pic>
          <p:nvPicPr>
            <p:cNvPr id="11" name="Imagen 10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2F50E6B2-3544-4EBE-ACF2-6C86F972F86E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5271770" y="6237312"/>
              <a:ext cx="648072" cy="648072"/>
            </a:xfrm>
            <a:prstGeom prst="rect">
              <a:avLst/>
            </a:prstGeom>
          </p:spPr>
        </p:pic>
        <p:pic>
          <p:nvPicPr>
            <p:cNvPr id="12" name="Imagen 11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5D6CFD63-EBCC-40AA-86EF-766780F8E696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4679232" y="6237312"/>
              <a:ext cx="648072" cy="648072"/>
            </a:xfrm>
            <a:prstGeom prst="rect">
              <a:avLst/>
            </a:prstGeom>
          </p:spPr>
        </p:pic>
        <p:pic>
          <p:nvPicPr>
            <p:cNvPr id="13" name="Imagen 12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211244A2-5DCD-429C-985B-63BA7C3C197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6457067" y="6237312"/>
              <a:ext cx="648072" cy="648072"/>
            </a:xfrm>
            <a:prstGeom prst="rect">
              <a:avLst/>
            </a:prstGeom>
          </p:spPr>
        </p:pic>
        <p:pic>
          <p:nvPicPr>
            <p:cNvPr id="14" name="Imagen 13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758F08E9-A38F-4621-82C4-CB38A5591B50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5864529" y="6237312"/>
              <a:ext cx="648072" cy="648072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F3550828-6CCA-4203-8D6E-FB2EE8BF7E0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7642364" y="6237312"/>
              <a:ext cx="648072" cy="648072"/>
            </a:xfrm>
            <a:prstGeom prst="rect">
              <a:avLst/>
            </a:prstGeom>
          </p:spPr>
        </p:pic>
        <p:pic>
          <p:nvPicPr>
            <p:cNvPr id="16" name="Imagen 15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29F12EE1-F22A-40FD-B153-A1D6E420D325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7049826" y="6237312"/>
              <a:ext cx="648072" cy="648072"/>
            </a:xfrm>
            <a:prstGeom prst="rect">
              <a:avLst/>
            </a:prstGeom>
          </p:spPr>
        </p:pic>
        <p:pic>
          <p:nvPicPr>
            <p:cNvPr id="17" name="Imagen 16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814BABCD-8FD6-40E7-9BA6-90613820549E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8820472" y="6237312"/>
              <a:ext cx="648072" cy="648072"/>
            </a:xfrm>
            <a:prstGeom prst="rect">
              <a:avLst/>
            </a:prstGeom>
          </p:spPr>
        </p:pic>
        <p:pic>
          <p:nvPicPr>
            <p:cNvPr id="18" name="Imagen 17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0436425A-FF25-4FC8-A9AF-2AC381F6633B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8227934" y="6237312"/>
              <a:ext cx="648072" cy="648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0027385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CA62-8BDA-4C89-8857-74B3928415F1}" type="datetimeFigureOut">
              <a:rPr lang="es-MX" smtClean="0"/>
              <a:pPr/>
              <a:t>16/01/2024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8E4C-91E6-4D91-A4A3-ACA1A9806BBA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542CFBB-AC3E-4850-8AAD-324F2101DC40}"/>
              </a:ext>
            </a:extLst>
          </p:cNvPr>
          <p:cNvGrpSpPr/>
          <p:nvPr userDrawn="1"/>
        </p:nvGrpSpPr>
        <p:grpSpPr>
          <a:xfrm>
            <a:off x="-10547" y="0"/>
            <a:ext cx="9165094" cy="6891714"/>
            <a:chOff x="-10547" y="0"/>
            <a:chExt cx="9165094" cy="6891714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21E5ECCE-3663-419F-A939-904689396400}"/>
                </a:ext>
              </a:extLst>
            </p:cNvPr>
            <p:cNvGrpSpPr/>
            <p:nvPr/>
          </p:nvGrpSpPr>
          <p:grpSpPr>
            <a:xfrm>
              <a:off x="-10547" y="6315650"/>
              <a:ext cx="9165094" cy="576064"/>
              <a:chOff x="-21094" y="6237312"/>
              <a:chExt cx="9489638" cy="648072"/>
            </a:xfrm>
          </p:grpSpPr>
          <p:pic>
            <p:nvPicPr>
              <p:cNvPr id="10" name="Imagen 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CD1A71C2-B341-4066-8CCE-3AE626F9478E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002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1" name="Imagen 1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4B459FA3-A0D5-45BC-95DF-09AB05676049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-2109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2" name="Imagen 1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91210E9E-3486-4C0F-8924-A8F3DE0CAD3A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73215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3" name="Imagen 1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579CFFA1-906B-477C-9F70-842B4BDB8054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15608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4" name="Imagen 1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1BB0AB6C-ED2A-424F-9CDE-581388DD8FB5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92117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5" name="Imagen 1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0C8A7D37-9342-491F-A43A-0AEA19CE8B3A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32863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6" name="Imagen 1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E354D492-9C40-4C2F-B0E5-33990273AA94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07241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7" name="Imagen 16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8BCC18F0-1152-44AF-AD04-9E59D166A276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34798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8" name="Imagen 17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25E1F3BF-0C2F-4C00-9A4A-6081DE9CDB1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27177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9" name="Imagen 18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ABF80E1-6330-4453-847D-F58940A3C260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67923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0" name="Imagen 1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2BC33533-30B2-46F0-8BC2-9E8FF9A54092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6457067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1" name="Imagen 2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A6DE2AC-20B8-4EA2-96F6-67CC4F9D7DE8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64529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2" name="Imagen 2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0BE2B565-2898-4C01-A177-FBF03150A645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64236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3" name="Imagen 2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B0560A5-B07A-420C-B64E-9DC15577D5A0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04982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4" name="Imagen 2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13698BE1-C752-4774-854D-106F00E8E884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8204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5" name="Imagen 2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8517B542-2EC7-46CC-A053-D256F8738215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227934" y="6237312"/>
                <a:ext cx="648072" cy="648072"/>
              </a:xfrm>
              <a:prstGeom prst="rect">
                <a:avLst/>
              </a:prstGeom>
            </p:spPr>
          </p:pic>
        </p:grp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FDFCCAB-389B-4DA5-BC78-8A74CE73537A}"/>
                </a:ext>
              </a:extLst>
            </p:cNvPr>
            <p:cNvSpPr/>
            <p:nvPr/>
          </p:nvSpPr>
          <p:spPr>
            <a:xfrm>
              <a:off x="0" y="0"/>
              <a:ext cx="9154547" cy="6315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CA62-8BDA-4C89-8857-74B3928415F1}" type="datetimeFigureOut">
              <a:rPr lang="es-MX" smtClean="0"/>
              <a:pPr/>
              <a:t>16/01/2024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8E4C-91E6-4D91-A4A3-ACA1A9806BBA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BD2DE21-6961-4018-A7BE-76DE3A72C48F}"/>
              </a:ext>
            </a:extLst>
          </p:cNvPr>
          <p:cNvGrpSpPr/>
          <p:nvPr userDrawn="1"/>
        </p:nvGrpSpPr>
        <p:grpSpPr>
          <a:xfrm>
            <a:off x="-10547" y="0"/>
            <a:ext cx="9165094" cy="6891714"/>
            <a:chOff x="-10547" y="0"/>
            <a:chExt cx="9165094" cy="6891714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3D0A576E-6CFE-454B-B63A-A27E9CAFF7B8}"/>
                </a:ext>
              </a:extLst>
            </p:cNvPr>
            <p:cNvGrpSpPr/>
            <p:nvPr/>
          </p:nvGrpSpPr>
          <p:grpSpPr>
            <a:xfrm>
              <a:off x="-10547" y="6315650"/>
              <a:ext cx="9165094" cy="576064"/>
              <a:chOff x="-21094" y="6237312"/>
              <a:chExt cx="9489638" cy="648072"/>
            </a:xfrm>
          </p:grpSpPr>
          <p:pic>
            <p:nvPicPr>
              <p:cNvPr id="10" name="Imagen 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3F4D4B22-F99F-41C3-AA11-5DE909CE9998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002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1" name="Imagen 1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8B0907D0-AF0A-4CA0-B141-A5CCBD06AE1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-2109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2" name="Imagen 1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4AF45471-0795-4268-B079-03BCDB1BF6FE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73215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3" name="Imagen 1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AE6E643-C04E-48DE-BB46-2AFB434A7F3E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15608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4" name="Imagen 1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DC553010-860C-4610-9BB5-EE62E3D98AC8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92117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5" name="Imagen 1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DB5828A8-90C4-491C-9A09-03869A98214D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32863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6" name="Imagen 1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23585B8E-F716-4F62-8B2F-6BF4D461BE56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07241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7" name="Imagen 16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ECAD4104-4B89-4418-B86B-87B2A99A442B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34798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8" name="Imagen 17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2B5D5964-FEC6-47D9-9766-F7E3278031DA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27177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9" name="Imagen 18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7C89AF9-474A-4EDF-8D57-8B587AD69669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67923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0" name="Imagen 1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03D8292B-5F4D-422C-9F54-514927E23FCE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6457067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1" name="Imagen 2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A28737F8-0EC2-4E4A-B059-041B2BB6C687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64529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2" name="Imagen 2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A370AE2-8698-4950-AB18-9BCBA78425AB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64236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3" name="Imagen 2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08B2FC9E-E979-4E44-912D-096F21E147A2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04982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4" name="Imagen 2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DC2F5CDC-0C6A-414E-AB96-D93F202FC432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8204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5" name="Imagen 2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F8529EF-1725-4840-A5B7-66C232647800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227934" y="6237312"/>
                <a:ext cx="648072" cy="648072"/>
              </a:xfrm>
              <a:prstGeom prst="rect">
                <a:avLst/>
              </a:prstGeom>
            </p:spPr>
          </p:pic>
        </p:grp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BE8BB7B1-2104-40B0-8783-414E486DF0DE}"/>
                </a:ext>
              </a:extLst>
            </p:cNvPr>
            <p:cNvSpPr/>
            <p:nvPr/>
          </p:nvSpPr>
          <p:spPr>
            <a:xfrm>
              <a:off x="0" y="0"/>
              <a:ext cx="9154547" cy="6315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CA62-8BDA-4C89-8857-74B3928415F1}" type="datetimeFigureOut">
              <a:rPr lang="es-MX" smtClean="0"/>
              <a:pPr/>
              <a:t>16/01/2024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8E4C-91E6-4D91-A4A3-ACA1A9806BBA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4D27CF76-B2EC-4C5D-8EB8-0934CBE98327}"/>
              </a:ext>
            </a:extLst>
          </p:cNvPr>
          <p:cNvGrpSpPr/>
          <p:nvPr userDrawn="1"/>
        </p:nvGrpSpPr>
        <p:grpSpPr>
          <a:xfrm>
            <a:off x="-10547" y="0"/>
            <a:ext cx="9165094" cy="6891714"/>
            <a:chOff x="-10547" y="0"/>
            <a:chExt cx="9165094" cy="6891714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86D3AC68-FC44-496C-B3BA-2348B3BD3CAB}"/>
                </a:ext>
              </a:extLst>
            </p:cNvPr>
            <p:cNvGrpSpPr/>
            <p:nvPr/>
          </p:nvGrpSpPr>
          <p:grpSpPr>
            <a:xfrm>
              <a:off x="-10547" y="6315650"/>
              <a:ext cx="9165094" cy="576064"/>
              <a:chOff x="-21094" y="6237312"/>
              <a:chExt cx="9489638" cy="648072"/>
            </a:xfrm>
          </p:grpSpPr>
          <p:pic>
            <p:nvPicPr>
              <p:cNvPr id="11" name="Imagen 1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ABE05FD5-9CF7-47E9-ABCD-C8ED76775A2B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002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2" name="Imagen 1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99028947-E7BC-436A-9F87-370474E64465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-2109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3" name="Imagen 1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68B90D7-CEB9-4867-9C45-1D0A294B49D7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73215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4" name="Imagen 1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59961C04-DA77-457A-AC24-CC9DFC6CC72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15608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5" name="Imagen 1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19273ECC-E427-4D7C-9055-591923B8F11D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92117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6" name="Imagen 1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BBC2D7B5-4CCB-4FDD-B741-E641590754D4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32863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7" name="Imagen 16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C23008E1-20A7-40EC-B43E-E7B38AAC1131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07241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8" name="Imagen 17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41AD692C-5317-4CC7-A2EF-4B73134673BD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34798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9" name="Imagen 18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6BEBEFD7-2B9A-4321-835E-C7D45AD4DF53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27177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0" name="Imagen 1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9110F042-9074-4CDE-8016-30AD81D6F86F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67923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1" name="Imagen 2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C53EBEB1-C63B-4AD7-A110-27C846F8641E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6457067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2" name="Imagen 2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C04D652-C65C-4D2D-B52E-600753E8C8F7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64529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3" name="Imagen 2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6DD44C6B-CA09-40B3-A971-A025A4A8DDB6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64236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4" name="Imagen 2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3655B976-BF5F-4B8D-AB7C-7858BEE2C8A2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04982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5" name="Imagen 2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57F9140-1B33-4B6D-8D10-0FC5C8132BA6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8204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6" name="Imagen 2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8D0FB25-378D-4907-93E6-08FD9F0288B7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227934" y="6237312"/>
                <a:ext cx="648072" cy="648072"/>
              </a:xfrm>
              <a:prstGeom prst="rect">
                <a:avLst/>
              </a:prstGeom>
            </p:spPr>
          </p:pic>
        </p:grp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234E7AD3-8560-418C-96FD-03F375364944}"/>
                </a:ext>
              </a:extLst>
            </p:cNvPr>
            <p:cNvSpPr/>
            <p:nvPr/>
          </p:nvSpPr>
          <p:spPr>
            <a:xfrm>
              <a:off x="0" y="0"/>
              <a:ext cx="9154547" cy="6315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CA62-8BDA-4C89-8857-74B3928415F1}" type="datetimeFigureOut">
              <a:rPr lang="es-MX" smtClean="0"/>
              <a:pPr/>
              <a:t>16/01/2024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8E4C-91E6-4D91-A4A3-ACA1A9806BBA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503F7461-9B25-4EF9-9E6F-E2DA05CBB8A6}"/>
              </a:ext>
            </a:extLst>
          </p:cNvPr>
          <p:cNvGrpSpPr/>
          <p:nvPr userDrawn="1"/>
        </p:nvGrpSpPr>
        <p:grpSpPr>
          <a:xfrm>
            <a:off x="-10547" y="0"/>
            <a:ext cx="9165094" cy="6891714"/>
            <a:chOff x="-10547" y="0"/>
            <a:chExt cx="9165094" cy="6891714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7D120BD9-6C48-4C5A-8014-303B98E22312}"/>
                </a:ext>
              </a:extLst>
            </p:cNvPr>
            <p:cNvGrpSpPr/>
            <p:nvPr/>
          </p:nvGrpSpPr>
          <p:grpSpPr>
            <a:xfrm>
              <a:off x="-10547" y="6315650"/>
              <a:ext cx="9165094" cy="576064"/>
              <a:chOff x="-21094" y="6237312"/>
              <a:chExt cx="9489638" cy="648072"/>
            </a:xfrm>
          </p:grpSpPr>
          <p:pic>
            <p:nvPicPr>
              <p:cNvPr id="13" name="Imagen 1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47F5060-B78B-45EE-8010-FDDD798F45A0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002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4" name="Imagen 1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331EB2F-B22D-43DE-A8FA-190375D7CC60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-2109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5" name="Imagen 1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0519F0EF-F3D2-41B0-B1F1-EFA16FDFC3AE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73215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6" name="Imagen 1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B4835FCA-CE32-4486-A979-0FA6717F42B1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15608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7" name="Imagen 16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903B65CE-5E4F-4CB1-BCFB-24EE0BB2FFCB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92117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8" name="Imagen 17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F20809B-384E-4371-B3F3-5652B642AEDA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32863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9" name="Imagen 18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BC4F108C-9934-416C-A754-17BA62E601EB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07241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0" name="Imagen 1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68B91042-D7A5-498C-A6A8-6DBD64C7179D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34798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1" name="Imagen 2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6BFD47D-A401-435F-BCCB-CBDF4068455F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27177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2" name="Imagen 2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9189E975-C6FE-434F-ACBA-89989E304A2A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67923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3" name="Imagen 2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8986389-2065-43D1-A9D9-48DB6DA9A2C7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6457067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4" name="Imagen 2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64C82067-9C08-4D60-803A-9C041BAFF7EB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64529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5" name="Imagen 2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4B142E03-FEC8-4A9E-B2C5-BED6676187BF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64236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6" name="Imagen 2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B4B6C542-9EFE-4348-91DA-8B401E025A3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04982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7" name="Imagen 26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56B8DE78-D60A-4125-85E4-9ABC91421BE0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8204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8" name="Imagen 27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59A97D78-15A8-4CE5-9403-1513F46A7BA5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227934" y="6237312"/>
                <a:ext cx="648072" cy="648072"/>
              </a:xfrm>
              <a:prstGeom prst="rect">
                <a:avLst/>
              </a:prstGeom>
            </p:spPr>
          </p:pic>
        </p:grp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9F111A4-49FE-45EA-B4DE-232CFAA8DB81}"/>
                </a:ext>
              </a:extLst>
            </p:cNvPr>
            <p:cNvSpPr/>
            <p:nvPr/>
          </p:nvSpPr>
          <p:spPr>
            <a:xfrm>
              <a:off x="0" y="0"/>
              <a:ext cx="9154547" cy="6315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CA62-8BDA-4C89-8857-74B3928415F1}" type="datetimeFigureOut">
              <a:rPr lang="es-MX" smtClean="0"/>
              <a:pPr/>
              <a:t>16/01/2024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8E4C-91E6-4D91-A4A3-ACA1A9806BBA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9BCC452-39BC-40E2-8721-F36D0CF6FC80}"/>
              </a:ext>
            </a:extLst>
          </p:cNvPr>
          <p:cNvGrpSpPr/>
          <p:nvPr userDrawn="1"/>
        </p:nvGrpSpPr>
        <p:grpSpPr>
          <a:xfrm>
            <a:off x="-10547" y="0"/>
            <a:ext cx="9165094" cy="6891714"/>
            <a:chOff x="-10547" y="0"/>
            <a:chExt cx="9165094" cy="6891714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894A1393-0E7A-4770-8562-CEE10EE42144}"/>
                </a:ext>
              </a:extLst>
            </p:cNvPr>
            <p:cNvGrpSpPr/>
            <p:nvPr/>
          </p:nvGrpSpPr>
          <p:grpSpPr>
            <a:xfrm>
              <a:off x="-10547" y="6315650"/>
              <a:ext cx="9165094" cy="576064"/>
              <a:chOff x="-21094" y="6237312"/>
              <a:chExt cx="9489638" cy="648072"/>
            </a:xfrm>
          </p:grpSpPr>
          <p:pic>
            <p:nvPicPr>
              <p:cNvPr id="9" name="Imagen 8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57C35FCA-8029-4855-95EC-CECCDDAAA1AD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002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0" name="Imagen 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C80D6350-92AE-48EF-AAE9-DA6D3E4E04D3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-2109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1" name="Imagen 1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C82C7F8F-ED27-4989-80EB-3FDABF0135B8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73215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2" name="Imagen 1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A5BF41DE-05B3-40ED-844E-00291898684E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15608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3" name="Imagen 1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9B792C63-A91E-4517-9005-F0391CEB73C1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92117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4" name="Imagen 1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800F1B39-DC81-42F5-8F79-EA170F612E9D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32863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5" name="Imagen 1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11CB863-BE27-434B-B121-BB6DE87EF350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07241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6" name="Imagen 1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EF4470F9-3E99-4295-8DA4-BAF57858B88A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34798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7" name="Imagen 16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310B659E-AA8F-42F3-A4F9-EA4F7081555D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27177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8" name="Imagen 17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EFA3242-6556-4214-93D1-52687B9B7A7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67923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9" name="Imagen 18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22277A30-15CD-45AC-8ADF-E126A6DB6AE1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6457067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0" name="Imagen 1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42402BAD-B60B-4359-8BDE-AA99DEA622B3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64529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1" name="Imagen 2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6DF8AD5-2AB7-4576-BB02-B5926B6D27EB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64236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2" name="Imagen 2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3271B1A-3C49-49FF-A1C6-D2B337E8BD15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04982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3" name="Imagen 2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9A032E85-B787-4B5A-AB1C-6A5B47611F3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8204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4" name="Imagen 2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954BE9AA-F55C-4B72-9C39-A3451EA4613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227934" y="6237312"/>
                <a:ext cx="648072" cy="648072"/>
              </a:xfrm>
              <a:prstGeom prst="rect">
                <a:avLst/>
              </a:prstGeom>
            </p:spPr>
          </p:pic>
        </p:grp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2143D5F-228A-4E70-8CF8-42E9E200E4EF}"/>
                </a:ext>
              </a:extLst>
            </p:cNvPr>
            <p:cNvSpPr/>
            <p:nvPr/>
          </p:nvSpPr>
          <p:spPr>
            <a:xfrm>
              <a:off x="0" y="0"/>
              <a:ext cx="9154547" cy="6315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CA62-8BDA-4C89-8857-74B3928415F1}" type="datetimeFigureOut">
              <a:rPr lang="es-MX" smtClean="0"/>
              <a:pPr/>
              <a:t>16/01/2024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8E4C-91E6-4D91-A4A3-ACA1A9806BBA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2834D4C-63B3-4E55-9EC9-AE55F2E9717E}"/>
              </a:ext>
            </a:extLst>
          </p:cNvPr>
          <p:cNvGrpSpPr/>
          <p:nvPr userDrawn="1"/>
        </p:nvGrpSpPr>
        <p:grpSpPr>
          <a:xfrm>
            <a:off x="-10547" y="0"/>
            <a:ext cx="9165094" cy="6891714"/>
            <a:chOff x="-10547" y="0"/>
            <a:chExt cx="9165094" cy="6891714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B9B5BEB4-DF31-4354-95B7-8B6A66676C8A}"/>
                </a:ext>
              </a:extLst>
            </p:cNvPr>
            <p:cNvGrpSpPr/>
            <p:nvPr/>
          </p:nvGrpSpPr>
          <p:grpSpPr>
            <a:xfrm>
              <a:off x="-10547" y="6315650"/>
              <a:ext cx="9165094" cy="576064"/>
              <a:chOff x="-21094" y="6237312"/>
              <a:chExt cx="9489638" cy="648072"/>
            </a:xfrm>
          </p:grpSpPr>
          <p:pic>
            <p:nvPicPr>
              <p:cNvPr id="8" name="Imagen 7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098EDF3-54D4-4DB8-9B2D-870665758986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002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9" name="Imagen 8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2F16AE76-F049-489B-BB4D-B6A55FE9E7D2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-2109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0" name="Imagen 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B7DCE69-D248-4381-8329-2B12FF848281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73215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1" name="Imagen 1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AED7BCDF-568F-4832-8222-894F3427D951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15608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2" name="Imagen 1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DF0A721E-6D7E-40EF-97AA-DD59D3B37959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92117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3" name="Imagen 1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3780B7F-655C-4838-BCEB-4C9E6440B3FE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32863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4" name="Imagen 1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0CD5F75F-D914-4860-BB4C-D9F5B0010AC7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07241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5" name="Imagen 1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99AAE8C-DC01-4A80-ADE5-092C50901FA4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34798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6" name="Imagen 1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8BA3A797-472A-48B7-AB8A-102B969A56D8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27177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7" name="Imagen 16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429D9BC-EBF9-4E6F-AA2B-54ECE900CB37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67923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8" name="Imagen 17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B7CEF8A4-E9C1-42D9-B933-5C06EBB3D29C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6457067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9" name="Imagen 18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432CCE83-30D1-41B9-B29B-0A07A4B8FC2A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64529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0" name="Imagen 1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E9F04DCD-139C-4E13-B7C6-7047D16E22C3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64236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1" name="Imagen 2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EBF85DF2-A698-4E1D-9132-98B693FE7DD7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04982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2" name="Imagen 2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BDB40FA8-2309-4F5E-A052-AE8B69032898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8204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3" name="Imagen 2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D7F63F35-74A4-4F0A-8912-0EBFA2974E59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227934" y="6237312"/>
                <a:ext cx="648072" cy="648072"/>
              </a:xfrm>
              <a:prstGeom prst="rect">
                <a:avLst/>
              </a:prstGeom>
            </p:spPr>
          </p:pic>
        </p:grp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B238F576-E997-490D-A58F-060A00325209}"/>
                </a:ext>
              </a:extLst>
            </p:cNvPr>
            <p:cNvSpPr/>
            <p:nvPr/>
          </p:nvSpPr>
          <p:spPr>
            <a:xfrm>
              <a:off x="0" y="0"/>
              <a:ext cx="9154547" cy="6315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CA62-8BDA-4C89-8857-74B3928415F1}" type="datetimeFigureOut">
              <a:rPr lang="es-MX" smtClean="0"/>
              <a:pPr/>
              <a:t>16/01/2024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8E4C-91E6-4D91-A4A3-ACA1A9806BBA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EB29030-D1AE-4B97-BA84-BBC2D8BDCD47}"/>
              </a:ext>
            </a:extLst>
          </p:cNvPr>
          <p:cNvGrpSpPr/>
          <p:nvPr userDrawn="1"/>
        </p:nvGrpSpPr>
        <p:grpSpPr>
          <a:xfrm>
            <a:off x="-10547" y="0"/>
            <a:ext cx="9165094" cy="6891714"/>
            <a:chOff x="-10547" y="0"/>
            <a:chExt cx="9165094" cy="6891714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FD82D062-EE83-4A5D-975B-BCC989426AB3}"/>
                </a:ext>
              </a:extLst>
            </p:cNvPr>
            <p:cNvGrpSpPr/>
            <p:nvPr/>
          </p:nvGrpSpPr>
          <p:grpSpPr>
            <a:xfrm>
              <a:off x="-10547" y="6315650"/>
              <a:ext cx="9165094" cy="576064"/>
              <a:chOff x="-21094" y="6237312"/>
              <a:chExt cx="9489638" cy="648072"/>
            </a:xfrm>
          </p:grpSpPr>
          <p:pic>
            <p:nvPicPr>
              <p:cNvPr id="11" name="Imagen 1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897D88D2-279B-4CB9-8F87-E5461A7E0460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002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2" name="Imagen 1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8E50A444-066E-4F2C-BBC3-F7ADD35C3930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-2109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3" name="Imagen 1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21861736-2ED8-4D62-84BE-8F35380B882D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73215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4" name="Imagen 1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0D05E4A-E253-4D5D-94FC-68D7768C4C06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15608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5" name="Imagen 1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B2DA38DE-8537-4D55-9CD8-2B161ECAB4FA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92117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6" name="Imagen 1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974176D-EE9B-42FC-B53D-679461A1FD6B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32863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7" name="Imagen 16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5FB0C995-AF95-4803-B71D-6526709CB6CA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07241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8" name="Imagen 17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C37D95C7-297C-42EC-BE0B-47D90334D3E1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34798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9" name="Imagen 18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E6AA6B14-D60F-48AB-B2DB-7F3417BF2FF0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27177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0" name="Imagen 1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D516EA2F-92D7-4539-9E36-FEC306AA49C9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67923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1" name="Imagen 2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2EE8C02-8630-427E-86F5-D040DE04C2E1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6457067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2" name="Imagen 2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D068ECB3-22E0-4CBC-9085-AA1A4C106AC4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64529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3" name="Imagen 2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26F080CF-023B-44A4-BDB6-93AD9BBAF9C0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64236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4" name="Imagen 2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B8316E0C-F6A8-4965-A5A0-AE06EC7F0DE9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04982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5" name="Imagen 2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4897EF69-ACA6-47F8-A0BA-2B27C96CF6E2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8204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6" name="Imagen 2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F7EED4C5-3556-4FFA-8D8C-B64670209752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227934" y="6237312"/>
                <a:ext cx="648072" cy="648072"/>
              </a:xfrm>
              <a:prstGeom prst="rect">
                <a:avLst/>
              </a:prstGeom>
            </p:spPr>
          </p:pic>
        </p:grp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4C5EC807-3851-4795-922D-3C09A0F1342B}"/>
                </a:ext>
              </a:extLst>
            </p:cNvPr>
            <p:cNvSpPr/>
            <p:nvPr/>
          </p:nvSpPr>
          <p:spPr>
            <a:xfrm>
              <a:off x="0" y="0"/>
              <a:ext cx="9154547" cy="6315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CA62-8BDA-4C89-8857-74B3928415F1}" type="datetimeFigureOut">
              <a:rPr lang="es-MX" smtClean="0"/>
              <a:pPr/>
              <a:t>16/01/2024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8E4C-91E6-4D91-A4A3-ACA1A9806BBA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FEC4F62-6E76-4808-86CB-FB3D8DE78468}"/>
              </a:ext>
            </a:extLst>
          </p:cNvPr>
          <p:cNvGrpSpPr/>
          <p:nvPr userDrawn="1"/>
        </p:nvGrpSpPr>
        <p:grpSpPr>
          <a:xfrm>
            <a:off x="-10547" y="0"/>
            <a:ext cx="9165094" cy="6891714"/>
            <a:chOff x="-10547" y="0"/>
            <a:chExt cx="9165094" cy="6891714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E21D5757-E564-4AC2-997D-DF88E5014D7E}"/>
                </a:ext>
              </a:extLst>
            </p:cNvPr>
            <p:cNvGrpSpPr/>
            <p:nvPr/>
          </p:nvGrpSpPr>
          <p:grpSpPr>
            <a:xfrm>
              <a:off x="-10547" y="6315650"/>
              <a:ext cx="9165094" cy="576064"/>
              <a:chOff x="-21094" y="6237312"/>
              <a:chExt cx="9489638" cy="648072"/>
            </a:xfrm>
          </p:grpSpPr>
          <p:pic>
            <p:nvPicPr>
              <p:cNvPr id="11" name="Imagen 1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09BACA2B-2734-4412-AAE3-626C7E6C1B38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002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2" name="Imagen 1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08985174-BE0F-42A9-95F3-53977CA65A1F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-2109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3" name="Imagen 1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1C11F7FE-5D12-4554-B8BE-F0D1B8095953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73215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4" name="Imagen 1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C4AA5966-3AB3-491C-9AA7-84BF87FD345E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115608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5" name="Imagen 1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BF21094-A92C-4600-B64C-552B4831BFC1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92117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6" name="Imagen 1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74DEB053-3930-4EBB-815C-F49A860614D7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232863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7" name="Imagen 16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3C77CEA6-EB2F-4DF9-B70E-F9744E8B0B1B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07241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8" name="Imagen 17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005C9AC2-119C-42DA-B203-C38F5A60BDD4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34798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19" name="Imagen 18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1D8B52DC-0508-49A7-B2F2-95354B9C9754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271770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0" name="Imagen 19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A9E97159-5A3B-4872-ABD1-835972D5CDE3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467923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1" name="Imagen 20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EAA53976-73BA-4A75-A346-08BEAA1F5862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6457067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2" name="Imagen 21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0EDD3BA9-1A26-4C25-8C9D-9E5A93CF605D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5864529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3" name="Imagen 22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A6FA1F0D-BC38-4352-9E7A-4ADB873F0D96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642364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4" name="Imagen 23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693D522C-C529-4571-BC2F-749968D640F5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7049826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5" name="Imagen 24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AF728180-2ADF-4EC4-81F9-35F32E5FFFF8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820472" y="6237312"/>
                <a:ext cx="648072" cy="648072"/>
              </a:xfrm>
              <a:prstGeom prst="rect">
                <a:avLst/>
              </a:prstGeom>
            </p:spPr>
          </p:pic>
          <p:pic>
            <p:nvPicPr>
              <p:cNvPr id="26" name="Imagen 25" descr="Interfaz de usuario gráfica, Aplicación, Teams&#10;&#10;Descripción generada automáticamente">
                <a:extLst>
                  <a:ext uri="{FF2B5EF4-FFF2-40B4-BE49-F238E27FC236}">
                    <a16:creationId xmlns:a16="http://schemas.microsoft.com/office/drawing/2014/main" id="{B5CB6917-3990-4F68-8DAE-8CA88D6BBECB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66" t="9315" r="28586" b="84236"/>
              <a:stretch/>
            </p:blipFill>
            <p:spPr>
              <a:xfrm>
                <a:off x="8227934" y="6237312"/>
                <a:ext cx="648072" cy="648072"/>
              </a:xfrm>
              <a:prstGeom prst="rect">
                <a:avLst/>
              </a:prstGeom>
            </p:spPr>
          </p:pic>
        </p:grp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3F70C13A-04DE-4133-B211-28DB72B427F7}"/>
                </a:ext>
              </a:extLst>
            </p:cNvPr>
            <p:cNvSpPr/>
            <p:nvPr/>
          </p:nvSpPr>
          <p:spPr>
            <a:xfrm>
              <a:off x="0" y="0"/>
              <a:ext cx="9154547" cy="6315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BCA62-8BDA-4C89-8857-74B3928415F1}" type="datetimeFigureOut">
              <a:rPr lang="es-MX" smtClean="0"/>
              <a:pPr/>
              <a:t>16/01/2024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98E4C-91E6-4D91-A4A3-ACA1A9806B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image" Target="../media/image26.jpe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07604" y="3068960"/>
            <a:ext cx="7128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INTERNO</a:t>
            </a:r>
          </a:p>
          <a:p>
            <a:pPr algn="ctr"/>
            <a:endParaRPr lang="es-MX" sz="6600" b="1" i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C9E29C10-1821-434D-8AA7-EE231EE122F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05"/>
          <a:stretch/>
        </p:blipFill>
        <p:spPr>
          <a:xfrm>
            <a:off x="120283" y="-171400"/>
            <a:ext cx="8988281" cy="2520280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C25D99F2-1354-409B-8BCB-7B67A16B1C42}"/>
              </a:ext>
            </a:extLst>
          </p:cNvPr>
          <p:cNvGrpSpPr/>
          <p:nvPr/>
        </p:nvGrpSpPr>
        <p:grpSpPr>
          <a:xfrm>
            <a:off x="-10547" y="6315650"/>
            <a:ext cx="9165094" cy="576064"/>
            <a:chOff x="-21094" y="6237312"/>
            <a:chExt cx="9489638" cy="648072"/>
          </a:xfrm>
        </p:grpSpPr>
        <p:pic>
          <p:nvPicPr>
            <p:cNvPr id="5" name="Imagen 4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F56328F5-E4AD-4D76-BE46-2C2978699908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580022" y="6237312"/>
              <a:ext cx="648072" cy="648072"/>
            </a:xfrm>
            <a:prstGeom prst="rect">
              <a:avLst/>
            </a:prstGeom>
          </p:spPr>
        </p:pic>
        <p:pic>
          <p:nvPicPr>
            <p:cNvPr id="6" name="Imagen 5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97151EC6-57AE-41EB-9535-EB072339A7DB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-21094" y="6237312"/>
              <a:ext cx="648072" cy="648072"/>
            </a:xfrm>
            <a:prstGeom prst="rect">
              <a:avLst/>
            </a:prstGeom>
          </p:spPr>
        </p:pic>
        <p:pic>
          <p:nvPicPr>
            <p:cNvPr id="7" name="Imagen 6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971EAB20-3A8D-4120-B831-20E2103F3F7C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1732150" y="6237312"/>
              <a:ext cx="648072" cy="648072"/>
            </a:xfrm>
            <a:prstGeom prst="rect">
              <a:avLst/>
            </a:prstGeom>
          </p:spPr>
        </p:pic>
        <p:pic>
          <p:nvPicPr>
            <p:cNvPr id="8" name="Imagen 7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C719E3E3-3C13-48D1-8614-63740CA07397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1156086" y="6237312"/>
              <a:ext cx="648072" cy="648072"/>
            </a:xfrm>
            <a:prstGeom prst="rect">
              <a:avLst/>
            </a:prstGeom>
          </p:spPr>
        </p:pic>
        <p:pic>
          <p:nvPicPr>
            <p:cNvPr id="9" name="Imagen 8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CC72818D-4952-493C-BEAD-9F641F9BB689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2921174" y="6237312"/>
              <a:ext cx="648072" cy="648072"/>
            </a:xfrm>
            <a:prstGeom prst="rect">
              <a:avLst/>
            </a:prstGeom>
          </p:spPr>
        </p:pic>
        <p:pic>
          <p:nvPicPr>
            <p:cNvPr id="10" name="Imagen 9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57E43887-76CE-46F5-8F16-0919364D992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2328636" y="6237312"/>
              <a:ext cx="648072" cy="648072"/>
            </a:xfrm>
            <a:prstGeom prst="rect">
              <a:avLst/>
            </a:prstGeom>
          </p:spPr>
        </p:pic>
        <p:pic>
          <p:nvPicPr>
            <p:cNvPr id="11" name="Imagen 10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A2BDF821-6604-4F34-B311-68D289190651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4072410" y="6237312"/>
              <a:ext cx="648072" cy="648072"/>
            </a:xfrm>
            <a:prstGeom prst="rect">
              <a:avLst/>
            </a:prstGeom>
          </p:spPr>
        </p:pic>
        <p:pic>
          <p:nvPicPr>
            <p:cNvPr id="12" name="Imagen 11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5654DA23-0076-41CC-8F80-17741E5F8DBA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3479872" y="6237312"/>
              <a:ext cx="648072" cy="648072"/>
            </a:xfrm>
            <a:prstGeom prst="rect">
              <a:avLst/>
            </a:prstGeom>
          </p:spPr>
        </p:pic>
        <p:pic>
          <p:nvPicPr>
            <p:cNvPr id="13" name="Imagen 12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6717B6C9-3776-46C5-A506-6C1488C223E9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5271770" y="6237312"/>
              <a:ext cx="648072" cy="648072"/>
            </a:xfrm>
            <a:prstGeom prst="rect">
              <a:avLst/>
            </a:prstGeom>
          </p:spPr>
        </p:pic>
        <p:pic>
          <p:nvPicPr>
            <p:cNvPr id="14" name="Imagen 13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AA2D8E82-5522-4960-AC1E-D024CB5DF840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4679232" y="6237312"/>
              <a:ext cx="648072" cy="648072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B867784E-FBBC-4265-B29D-93313A3E3E00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6457067" y="6237312"/>
              <a:ext cx="648072" cy="648072"/>
            </a:xfrm>
            <a:prstGeom prst="rect">
              <a:avLst/>
            </a:prstGeom>
          </p:spPr>
        </p:pic>
        <p:pic>
          <p:nvPicPr>
            <p:cNvPr id="16" name="Imagen 15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31C4786E-E6FF-4D3C-B3C3-6E360E983A89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5864529" y="6237312"/>
              <a:ext cx="648072" cy="648072"/>
            </a:xfrm>
            <a:prstGeom prst="rect">
              <a:avLst/>
            </a:prstGeom>
          </p:spPr>
        </p:pic>
        <p:pic>
          <p:nvPicPr>
            <p:cNvPr id="17" name="Imagen 16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9B78A5A8-B7FB-45F5-90C0-C665AAE79781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7642364" y="6237312"/>
              <a:ext cx="648072" cy="648072"/>
            </a:xfrm>
            <a:prstGeom prst="rect">
              <a:avLst/>
            </a:prstGeom>
          </p:spPr>
        </p:pic>
        <p:pic>
          <p:nvPicPr>
            <p:cNvPr id="18" name="Imagen 17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3D0EEF3A-5525-4D91-B3EF-82909B233C0D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7049826" y="6237312"/>
              <a:ext cx="648072" cy="648072"/>
            </a:xfrm>
            <a:prstGeom prst="rect">
              <a:avLst/>
            </a:prstGeom>
          </p:spPr>
        </p:pic>
        <p:pic>
          <p:nvPicPr>
            <p:cNvPr id="19" name="Imagen 18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2A805DE1-A93D-418E-9951-14552839DE23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8820472" y="6237312"/>
              <a:ext cx="648072" cy="648072"/>
            </a:xfrm>
            <a:prstGeom prst="rect">
              <a:avLst/>
            </a:prstGeom>
          </p:spPr>
        </p:pic>
        <p:pic>
          <p:nvPicPr>
            <p:cNvPr id="20" name="Imagen 19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5F2B8FE2-A322-4805-9BC2-6C3BE2D62CCA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8227934" y="6237312"/>
              <a:ext cx="648072" cy="648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600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290472" y="336353"/>
            <a:ext cx="62118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ESTRUCTURA </a:t>
            </a:r>
          </a:p>
          <a:p>
            <a:pPr algn="ctr"/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DEL CONTROL INTERNO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957299"/>
              </p:ext>
            </p:extLst>
          </p:nvPr>
        </p:nvGraphicFramePr>
        <p:xfrm>
          <a:off x="6291121" y="1185225"/>
          <a:ext cx="1809271" cy="503059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40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8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Principio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rgbClr val="C7A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Puntos de interés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rgbClr val="C7A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5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Ambiente de Control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5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Administración de Riesgos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5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Actividades de Control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11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12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25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Información y comunicación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13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3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14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3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15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325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Supervisión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3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16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3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17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3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Suma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50</a:t>
                      </a:r>
                      <a:endParaRPr lang="es-MX" sz="9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251520" y="2420888"/>
            <a:ext cx="5544616" cy="3744416"/>
            <a:chOff x="623905" y="1988840"/>
            <a:chExt cx="7728007" cy="459108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/>
            <a:srcRect l="19775" t="22461" r="15771" b="16992"/>
            <a:stretch>
              <a:fillRect/>
            </a:stretch>
          </p:blipFill>
          <p:spPr bwMode="auto">
            <a:xfrm>
              <a:off x="2195736" y="1988840"/>
              <a:ext cx="6156176" cy="4591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Conector recto de flecha 10"/>
            <p:cNvCxnSpPr/>
            <p:nvPr/>
          </p:nvCxnSpPr>
          <p:spPr>
            <a:xfrm>
              <a:off x="2195736" y="3645024"/>
              <a:ext cx="864096" cy="0"/>
            </a:xfrm>
            <a:prstGeom prst="straightConnector1">
              <a:avLst/>
            </a:prstGeom>
            <a:ln w="38100">
              <a:solidFill>
                <a:srgbClr val="97B95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uadroTexto 11"/>
            <p:cNvSpPr txBox="1"/>
            <p:nvPr/>
          </p:nvSpPr>
          <p:spPr>
            <a:xfrm>
              <a:off x="647296" y="3428999"/>
              <a:ext cx="1331776" cy="35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 i="1" dirty="0"/>
                <a:t>5  Principios</a:t>
              </a: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623905" y="3950410"/>
              <a:ext cx="1331776" cy="35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 i="1" dirty="0"/>
                <a:t>4  Principios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623905" y="4406103"/>
              <a:ext cx="1331776" cy="35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 i="1" dirty="0"/>
                <a:t>3  Principios</a:t>
              </a: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623905" y="4948154"/>
              <a:ext cx="1331776" cy="35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 i="1" dirty="0"/>
                <a:t>3  Principios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623905" y="5490208"/>
              <a:ext cx="1331776" cy="35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b="1" i="1" dirty="0"/>
                <a:t>2  Principios</a:t>
              </a:r>
            </a:p>
          </p:txBody>
        </p:sp>
        <p:cxnSp>
          <p:nvCxnSpPr>
            <p:cNvPr id="17" name="Conector recto de flecha 16"/>
            <p:cNvCxnSpPr/>
            <p:nvPr/>
          </p:nvCxnSpPr>
          <p:spPr>
            <a:xfrm>
              <a:off x="2195736" y="4149080"/>
              <a:ext cx="864096" cy="0"/>
            </a:xfrm>
            <a:prstGeom prst="straightConnector1">
              <a:avLst/>
            </a:prstGeom>
            <a:ln w="38100">
              <a:solidFill>
                <a:srgbClr val="97B95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de flecha 17"/>
            <p:cNvCxnSpPr/>
            <p:nvPr/>
          </p:nvCxnSpPr>
          <p:spPr>
            <a:xfrm>
              <a:off x="2195736" y="4653136"/>
              <a:ext cx="864096" cy="0"/>
            </a:xfrm>
            <a:prstGeom prst="straightConnector1">
              <a:avLst/>
            </a:prstGeom>
            <a:ln w="38100">
              <a:solidFill>
                <a:srgbClr val="97B95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/>
            <p:cNvCxnSpPr/>
            <p:nvPr/>
          </p:nvCxnSpPr>
          <p:spPr>
            <a:xfrm>
              <a:off x="2195736" y="5157192"/>
              <a:ext cx="864096" cy="0"/>
            </a:xfrm>
            <a:prstGeom prst="straightConnector1">
              <a:avLst/>
            </a:prstGeom>
            <a:ln w="38100">
              <a:solidFill>
                <a:srgbClr val="97B95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de flecha 19"/>
            <p:cNvCxnSpPr/>
            <p:nvPr/>
          </p:nvCxnSpPr>
          <p:spPr>
            <a:xfrm>
              <a:off x="2195736" y="5661248"/>
              <a:ext cx="864096" cy="0"/>
            </a:xfrm>
            <a:prstGeom prst="straightConnector1">
              <a:avLst/>
            </a:prstGeom>
            <a:ln w="38100">
              <a:solidFill>
                <a:srgbClr val="97B95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65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entect.org.br/media/CACHE/images/media_noticias/set/c786944cf94812737e939dc5d54c77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3838978"/>
            <a:ext cx="2045221" cy="22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3289" y="404664"/>
            <a:ext cx="702681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Quiénes tienen responsabilidad en </a:t>
            </a:r>
          </a:p>
          <a:p>
            <a:pPr algn="ctr">
              <a:defRPr/>
            </a:pPr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Control Interno?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78635760"/>
              </p:ext>
            </p:extLst>
          </p:nvPr>
        </p:nvGraphicFramePr>
        <p:xfrm>
          <a:off x="1821408" y="1252164"/>
          <a:ext cx="9721080" cy="435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ángulo 1"/>
          <p:cNvSpPr/>
          <p:nvPr/>
        </p:nvSpPr>
        <p:spPr>
          <a:xfrm>
            <a:off x="107504" y="2455522"/>
            <a:ext cx="511256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dirty="0">
                <a:cs typeface="Times New Roman" panose="02020603050405020304" pitchFamily="18" charset="0"/>
              </a:rPr>
              <a:t>La estructura organizacional abarca a todas las unidades administrativas, los procesos, atribuciones, funciones y todas las estructuras que la institución establece para alcanzar sus objetivos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341688" y="5661248"/>
            <a:ext cx="4680520" cy="530915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/>
              <a:t>UNIDADES ESPECIALIZADAS</a:t>
            </a:r>
          </a:p>
          <a:p>
            <a:pPr algn="ctr"/>
            <a:r>
              <a:rPr lang="es-MX" sz="1050" b="1" dirty="0">
                <a:cs typeface="Times New Roman" pitchFamily="18" charset="0"/>
              </a:rPr>
              <a:t>Unidad de Control  Interno, </a:t>
            </a:r>
            <a:r>
              <a:rPr lang="es-MX" sz="1050" b="1" dirty="0">
                <a:latin typeface="+mj-lt"/>
                <a:cs typeface="Times New Roman" pitchFamily="18" charset="0"/>
              </a:rPr>
              <a:t>de Riesgos, de ética </a:t>
            </a:r>
            <a:endParaRPr lang="es-MX" sz="105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2727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/>
          <p:nvPr/>
        </p:nvSpPr>
        <p:spPr>
          <a:xfrm>
            <a:off x="2859958" y="476672"/>
            <a:ext cx="5143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accent1">
                    <a:lumMod val="75000"/>
                  </a:schemeClr>
                </a:solidFill>
              </a:rPr>
              <a:t>Niveles de Responsabilidad</a:t>
            </a:r>
            <a:endParaRPr lang="es-E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3 Rectángulo redondeado"/>
          <p:cNvSpPr/>
          <p:nvPr/>
        </p:nvSpPr>
        <p:spPr>
          <a:xfrm>
            <a:off x="930560" y="3773080"/>
            <a:ext cx="6912768" cy="167214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>
                <a:solidFill>
                  <a:schemeClr val="tx1"/>
                </a:solidFill>
              </a:rPr>
              <a:t>Para la implementación y actualización del Sistema de Control Interno Institucional, los niveles de responsabilidad se dividen en: </a:t>
            </a:r>
            <a:r>
              <a:rPr lang="es-MX" sz="2400" b="1" dirty="0">
                <a:solidFill>
                  <a:schemeClr val="tx1"/>
                </a:solidFill>
              </a:rPr>
              <a:t>Estratégico, Directivo y Operativo</a:t>
            </a:r>
            <a:endParaRPr lang="es-E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2.bp.blogspot.com/-zdBIsIgAWF4/UFvQQQU7J-I/AAAAAAAAACk/vb2gyQgognU/s640/ResponsabilidadColecti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6" y="1628800"/>
            <a:ext cx="2120636" cy="15904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1056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9100" y="839614"/>
            <a:ext cx="5328592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Unidad Especializada de Control Interno</a:t>
            </a:r>
          </a:p>
        </p:txBody>
      </p:sp>
      <p:sp>
        <p:nvSpPr>
          <p:cNvPr id="6" name="3 CuadroTexto"/>
          <p:cNvSpPr txBox="1"/>
          <p:nvPr/>
        </p:nvSpPr>
        <p:spPr>
          <a:xfrm>
            <a:off x="539552" y="2780928"/>
            <a:ext cx="7632848" cy="2677656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MX" sz="2400" dirty="0">
                <a:latin typeface="+mj-lt"/>
                <a:cs typeface="Times New Roman" pitchFamily="18" charset="0"/>
              </a:rPr>
              <a:t>Coordinador de Control Interno</a:t>
            </a:r>
          </a:p>
          <a:p>
            <a:pPr>
              <a:defRPr/>
            </a:pPr>
            <a:endParaRPr lang="es-MX" sz="2400" dirty="0">
              <a:latin typeface="+mj-lt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MX" sz="2400" dirty="0">
                <a:latin typeface="+mj-lt"/>
                <a:cs typeface="Times New Roman" pitchFamily="18" charset="0"/>
              </a:rPr>
              <a:t>Enlace de Control Interno</a:t>
            </a:r>
          </a:p>
          <a:p>
            <a:pPr>
              <a:defRPr/>
            </a:pPr>
            <a:endParaRPr lang="es-MX" sz="2400" dirty="0">
              <a:latin typeface="+mj-lt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MX" sz="2400" dirty="0">
                <a:latin typeface="+mj-lt"/>
                <a:cs typeface="Times New Roman" pitchFamily="18" charset="0"/>
              </a:rPr>
              <a:t>Enlace de Administración de Riesgos</a:t>
            </a:r>
          </a:p>
          <a:p>
            <a:pPr>
              <a:defRPr/>
            </a:pPr>
            <a:endParaRPr lang="es-MX" sz="2400" dirty="0">
              <a:latin typeface="+mj-lt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MX" sz="2400" dirty="0">
                <a:latin typeface="+mj-lt"/>
                <a:cs typeface="Times New Roman" pitchFamily="18" charset="0"/>
              </a:rPr>
              <a:t>Enlace del Comité de Control y Desempeño Institucional</a:t>
            </a: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51" y="1181736"/>
            <a:ext cx="2500297" cy="2269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77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69877" y="620688"/>
            <a:ext cx="58579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Comités de Control y Desempeño Interno</a:t>
            </a:r>
          </a:p>
          <a:p>
            <a:pPr algn="ct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(COCODI)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539552" y="4013593"/>
            <a:ext cx="8215371" cy="191058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3200" dirty="0">
                <a:solidFill>
                  <a:schemeClr val="tx1"/>
                </a:solidFill>
                <a:latin typeface="+mj-lt"/>
              </a:rPr>
              <a:t>Foros colegiados de apoyo en la toma de decisiones relacionadas con la evaluación </a:t>
            </a:r>
            <a:r>
              <a:rPr lang="es-ES" sz="3200" dirty="0" err="1">
                <a:solidFill>
                  <a:schemeClr val="tx1"/>
                </a:solidFill>
                <a:latin typeface="+mj-lt"/>
              </a:rPr>
              <a:t>al</a:t>
            </a:r>
            <a:r>
              <a:rPr lang="es-ES" sz="3200" b="1" dirty="0" err="1">
                <a:solidFill>
                  <a:schemeClr val="tx1"/>
                </a:solidFill>
                <a:latin typeface="+mj-lt"/>
              </a:rPr>
              <a:t>al</a:t>
            </a:r>
            <a:r>
              <a:rPr lang="es-ES" sz="3200" b="1" dirty="0">
                <a:solidFill>
                  <a:schemeClr val="tx1"/>
                </a:solidFill>
                <a:latin typeface="+mj-lt"/>
              </a:rPr>
              <a:t> desempeño institucional y control interno.</a:t>
            </a:r>
          </a:p>
        </p:txBody>
      </p:sp>
      <p:pic>
        <p:nvPicPr>
          <p:cNvPr id="5" name="Picture 2" descr="http://congresoseegg2011.atlantacongress.org/userfiles/image/CONGRESOS/2011/SEEGG/Comi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892" y="1214422"/>
            <a:ext cx="3144791" cy="2358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938729"/>
      </p:ext>
    </p:extLst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45022" y="713387"/>
            <a:ext cx="9515184" cy="5307901"/>
            <a:chOff x="-329608" y="1212151"/>
            <a:chExt cx="10091248" cy="5601225"/>
          </a:xfrm>
        </p:grpSpPr>
        <p:sp>
          <p:nvSpPr>
            <p:cNvPr id="2" name="Rectangle 4"/>
            <p:cNvSpPr>
              <a:spLocks noChangeArrowheads="1"/>
            </p:cNvSpPr>
            <p:nvPr/>
          </p:nvSpPr>
          <p:spPr bwMode="black">
            <a:xfrm>
              <a:off x="-329608" y="1212151"/>
              <a:ext cx="10091248" cy="719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s-ES" sz="32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Comité de Control y Desempeño Institucional</a:t>
              </a:r>
              <a:endParaRPr lang="es-MX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defRPr/>
              </a:pPr>
              <a:endParaRPr lang="es-E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Forma libre 5"/>
            <p:cNvSpPr/>
            <p:nvPr/>
          </p:nvSpPr>
          <p:spPr>
            <a:xfrm>
              <a:off x="4696584" y="3502238"/>
              <a:ext cx="91440" cy="4659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65909"/>
                  </a:lnTo>
                </a:path>
              </a:pathLst>
            </a:custGeom>
            <a:noFill/>
            <a:ln>
              <a:solidFill>
                <a:srgbClr val="97B953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ángulo redondeado 6"/>
            <p:cNvSpPr/>
            <p:nvPr/>
          </p:nvSpPr>
          <p:spPr>
            <a:xfrm>
              <a:off x="3809725" y="2484979"/>
              <a:ext cx="1601982" cy="101725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orma libre 16"/>
            <p:cNvSpPr/>
            <p:nvPr/>
          </p:nvSpPr>
          <p:spPr>
            <a:xfrm>
              <a:off x="3987723" y="2654077"/>
              <a:ext cx="1601982" cy="1017258"/>
            </a:xfrm>
            <a:custGeom>
              <a:avLst/>
              <a:gdLst>
                <a:gd name="connsiteX0" fmla="*/ 0 w 1601982"/>
                <a:gd name="connsiteY0" fmla="*/ 101726 h 1017258"/>
                <a:gd name="connsiteX1" fmla="*/ 101726 w 1601982"/>
                <a:gd name="connsiteY1" fmla="*/ 0 h 1017258"/>
                <a:gd name="connsiteX2" fmla="*/ 1500256 w 1601982"/>
                <a:gd name="connsiteY2" fmla="*/ 0 h 1017258"/>
                <a:gd name="connsiteX3" fmla="*/ 1601982 w 1601982"/>
                <a:gd name="connsiteY3" fmla="*/ 101726 h 1017258"/>
                <a:gd name="connsiteX4" fmla="*/ 1601982 w 1601982"/>
                <a:gd name="connsiteY4" fmla="*/ 915532 h 1017258"/>
                <a:gd name="connsiteX5" fmla="*/ 1500256 w 1601982"/>
                <a:gd name="connsiteY5" fmla="*/ 1017258 h 1017258"/>
                <a:gd name="connsiteX6" fmla="*/ 101726 w 1601982"/>
                <a:gd name="connsiteY6" fmla="*/ 1017258 h 1017258"/>
                <a:gd name="connsiteX7" fmla="*/ 0 w 1601982"/>
                <a:gd name="connsiteY7" fmla="*/ 915532 h 1017258"/>
                <a:gd name="connsiteX8" fmla="*/ 0 w 1601982"/>
                <a:gd name="connsiteY8" fmla="*/ 101726 h 101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982" h="1017258">
                  <a:moveTo>
                    <a:pt x="0" y="101726"/>
                  </a:moveTo>
                  <a:cubicBezTo>
                    <a:pt x="0" y="45544"/>
                    <a:pt x="45544" y="0"/>
                    <a:pt x="101726" y="0"/>
                  </a:cubicBezTo>
                  <a:lnTo>
                    <a:pt x="1500256" y="0"/>
                  </a:lnTo>
                  <a:cubicBezTo>
                    <a:pt x="1556438" y="0"/>
                    <a:pt x="1601982" y="45544"/>
                    <a:pt x="1601982" y="101726"/>
                  </a:cubicBezTo>
                  <a:lnTo>
                    <a:pt x="1601982" y="915532"/>
                  </a:lnTo>
                  <a:cubicBezTo>
                    <a:pt x="1601982" y="971714"/>
                    <a:pt x="1556438" y="1017258"/>
                    <a:pt x="1500256" y="1017258"/>
                  </a:cubicBezTo>
                  <a:lnTo>
                    <a:pt x="101726" y="1017258"/>
                  </a:lnTo>
                  <a:cubicBezTo>
                    <a:pt x="45544" y="1017258"/>
                    <a:pt x="0" y="971714"/>
                    <a:pt x="0" y="915532"/>
                  </a:cubicBezTo>
                  <a:lnTo>
                    <a:pt x="0" y="101726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374" tIns="98374" rIns="98374" bIns="9837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kern="1200" dirty="0"/>
                <a:t>Presidente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kern="1200" dirty="0"/>
                <a:t>(Titular de la Dependencia o Entidad)</a:t>
              </a:r>
              <a:endParaRPr lang="es-ES" sz="1400" kern="1200" dirty="0"/>
            </a:p>
          </p:txBody>
        </p:sp>
        <p:sp>
          <p:nvSpPr>
            <p:cNvPr id="18" name="Rectángulo redondeado 17"/>
            <p:cNvSpPr/>
            <p:nvPr/>
          </p:nvSpPr>
          <p:spPr>
            <a:xfrm>
              <a:off x="3809725" y="3939147"/>
              <a:ext cx="1601982" cy="1017258"/>
            </a:xfrm>
            <a:prstGeom prst="roundRect">
              <a:avLst>
                <a:gd name="adj" fmla="val 10000"/>
              </a:avLst>
            </a:prstGeom>
            <a:solidFill>
              <a:srgbClr val="B94441"/>
            </a:solidFill>
            <a:ln>
              <a:solidFill>
                <a:srgbClr val="B9444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a libre 18"/>
            <p:cNvSpPr/>
            <p:nvPr/>
          </p:nvSpPr>
          <p:spPr>
            <a:xfrm>
              <a:off x="3987723" y="4083163"/>
              <a:ext cx="1601982" cy="1017258"/>
            </a:xfrm>
            <a:custGeom>
              <a:avLst/>
              <a:gdLst>
                <a:gd name="connsiteX0" fmla="*/ 0 w 1601982"/>
                <a:gd name="connsiteY0" fmla="*/ 101726 h 1017258"/>
                <a:gd name="connsiteX1" fmla="*/ 101726 w 1601982"/>
                <a:gd name="connsiteY1" fmla="*/ 0 h 1017258"/>
                <a:gd name="connsiteX2" fmla="*/ 1500256 w 1601982"/>
                <a:gd name="connsiteY2" fmla="*/ 0 h 1017258"/>
                <a:gd name="connsiteX3" fmla="*/ 1601982 w 1601982"/>
                <a:gd name="connsiteY3" fmla="*/ 101726 h 1017258"/>
                <a:gd name="connsiteX4" fmla="*/ 1601982 w 1601982"/>
                <a:gd name="connsiteY4" fmla="*/ 915532 h 1017258"/>
                <a:gd name="connsiteX5" fmla="*/ 1500256 w 1601982"/>
                <a:gd name="connsiteY5" fmla="*/ 1017258 h 1017258"/>
                <a:gd name="connsiteX6" fmla="*/ 101726 w 1601982"/>
                <a:gd name="connsiteY6" fmla="*/ 1017258 h 1017258"/>
                <a:gd name="connsiteX7" fmla="*/ 0 w 1601982"/>
                <a:gd name="connsiteY7" fmla="*/ 915532 h 1017258"/>
                <a:gd name="connsiteX8" fmla="*/ 0 w 1601982"/>
                <a:gd name="connsiteY8" fmla="*/ 101726 h 101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982" h="1017258">
                  <a:moveTo>
                    <a:pt x="0" y="101726"/>
                  </a:moveTo>
                  <a:cubicBezTo>
                    <a:pt x="0" y="45544"/>
                    <a:pt x="45544" y="0"/>
                    <a:pt x="101726" y="0"/>
                  </a:cubicBezTo>
                  <a:lnTo>
                    <a:pt x="1500256" y="0"/>
                  </a:lnTo>
                  <a:cubicBezTo>
                    <a:pt x="1556438" y="0"/>
                    <a:pt x="1601982" y="45544"/>
                    <a:pt x="1601982" y="101726"/>
                  </a:cubicBezTo>
                  <a:lnTo>
                    <a:pt x="1601982" y="915532"/>
                  </a:lnTo>
                  <a:cubicBezTo>
                    <a:pt x="1601982" y="971714"/>
                    <a:pt x="1556438" y="1017258"/>
                    <a:pt x="1500256" y="1017258"/>
                  </a:cubicBezTo>
                  <a:lnTo>
                    <a:pt x="101726" y="1017258"/>
                  </a:lnTo>
                  <a:cubicBezTo>
                    <a:pt x="45544" y="1017258"/>
                    <a:pt x="0" y="971714"/>
                    <a:pt x="0" y="915532"/>
                  </a:cubicBezTo>
                  <a:lnTo>
                    <a:pt x="0" y="101726"/>
                  </a:lnTo>
                  <a:close/>
                </a:path>
              </a:pathLst>
            </a:custGeom>
            <a:ln>
              <a:solidFill>
                <a:srgbClr val="B9444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374" tIns="98374" rIns="98374" bIns="9837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/>
                <a:t>Vocal Ejecutivo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/>
                <a:t>Titular del OIC</a:t>
              </a:r>
            </a:p>
          </p:txBody>
        </p:sp>
        <p:sp>
          <p:nvSpPr>
            <p:cNvPr id="20" name="Rectángulo redondeado 19"/>
            <p:cNvSpPr/>
            <p:nvPr/>
          </p:nvSpPr>
          <p:spPr>
            <a:xfrm>
              <a:off x="-71814" y="5543387"/>
              <a:ext cx="1601982" cy="1017258"/>
            </a:xfrm>
            <a:prstGeom prst="roundRect">
              <a:avLst>
                <a:gd name="adj" fmla="val 10000"/>
              </a:avLst>
            </a:prstGeom>
            <a:ln w="285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a libre 20"/>
            <p:cNvSpPr/>
            <p:nvPr/>
          </p:nvSpPr>
          <p:spPr>
            <a:xfrm>
              <a:off x="106184" y="5712485"/>
              <a:ext cx="1601982" cy="1017258"/>
            </a:xfrm>
            <a:custGeom>
              <a:avLst/>
              <a:gdLst>
                <a:gd name="connsiteX0" fmla="*/ 0 w 1601982"/>
                <a:gd name="connsiteY0" fmla="*/ 101726 h 1017258"/>
                <a:gd name="connsiteX1" fmla="*/ 101726 w 1601982"/>
                <a:gd name="connsiteY1" fmla="*/ 0 h 1017258"/>
                <a:gd name="connsiteX2" fmla="*/ 1500256 w 1601982"/>
                <a:gd name="connsiteY2" fmla="*/ 0 h 1017258"/>
                <a:gd name="connsiteX3" fmla="*/ 1601982 w 1601982"/>
                <a:gd name="connsiteY3" fmla="*/ 101726 h 1017258"/>
                <a:gd name="connsiteX4" fmla="*/ 1601982 w 1601982"/>
                <a:gd name="connsiteY4" fmla="*/ 915532 h 1017258"/>
                <a:gd name="connsiteX5" fmla="*/ 1500256 w 1601982"/>
                <a:gd name="connsiteY5" fmla="*/ 1017258 h 1017258"/>
                <a:gd name="connsiteX6" fmla="*/ 101726 w 1601982"/>
                <a:gd name="connsiteY6" fmla="*/ 1017258 h 1017258"/>
                <a:gd name="connsiteX7" fmla="*/ 0 w 1601982"/>
                <a:gd name="connsiteY7" fmla="*/ 915532 h 1017258"/>
                <a:gd name="connsiteX8" fmla="*/ 0 w 1601982"/>
                <a:gd name="connsiteY8" fmla="*/ 101726 h 101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982" h="1017258">
                  <a:moveTo>
                    <a:pt x="0" y="101726"/>
                  </a:moveTo>
                  <a:cubicBezTo>
                    <a:pt x="0" y="45544"/>
                    <a:pt x="45544" y="0"/>
                    <a:pt x="101726" y="0"/>
                  </a:cubicBezTo>
                  <a:lnTo>
                    <a:pt x="1500256" y="0"/>
                  </a:lnTo>
                  <a:cubicBezTo>
                    <a:pt x="1556438" y="0"/>
                    <a:pt x="1601982" y="45544"/>
                    <a:pt x="1601982" y="101726"/>
                  </a:cubicBezTo>
                  <a:lnTo>
                    <a:pt x="1601982" y="915532"/>
                  </a:lnTo>
                  <a:cubicBezTo>
                    <a:pt x="1601982" y="971714"/>
                    <a:pt x="1556438" y="1017258"/>
                    <a:pt x="1500256" y="1017258"/>
                  </a:cubicBezTo>
                  <a:lnTo>
                    <a:pt x="101726" y="1017258"/>
                  </a:lnTo>
                  <a:cubicBezTo>
                    <a:pt x="45544" y="1017258"/>
                    <a:pt x="0" y="971714"/>
                    <a:pt x="0" y="915532"/>
                  </a:cubicBezTo>
                  <a:lnTo>
                    <a:pt x="0" y="101726"/>
                  </a:lnTo>
                  <a:close/>
                </a:path>
              </a:pathLst>
            </a:custGeom>
            <a:ln w="28575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324" tIns="79324" rIns="79324" bIns="79324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b="1" kern="1200" dirty="0"/>
                <a:t>Vocal</a:t>
              </a:r>
              <a:r>
                <a:rPr lang="es-ES" sz="1300" kern="1200" dirty="0"/>
                <a:t>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kern="1200" dirty="0"/>
                <a:t>Titular de Administración y Finanzas</a:t>
              </a:r>
            </a:p>
          </p:txBody>
        </p:sp>
        <p:sp>
          <p:nvSpPr>
            <p:cNvPr id="22" name="Rectángulo redondeado 21"/>
            <p:cNvSpPr/>
            <p:nvPr/>
          </p:nvSpPr>
          <p:spPr>
            <a:xfrm>
              <a:off x="1944557" y="5543387"/>
              <a:ext cx="1601982" cy="1017258"/>
            </a:xfrm>
            <a:prstGeom prst="roundRect">
              <a:avLst>
                <a:gd name="adj" fmla="val 10000"/>
              </a:avLst>
            </a:prstGeom>
            <a:ln w="28575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3" name="Forma libre 22"/>
            <p:cNvSpPr/>
            <p:nvPr/>
          </p:nvSpPr>
          <p:spPr>
            <a:xfrm>
              <a:off x="2122555" y="5712485"/>
              <a:ext cx="1601982" cy="1017258"/>
            </a:xfrm>
            <a:custGeom>
              <a:avLst/>
              <a:gdLst>
                <a:gd name="connsiteX0" fmla="*/ 0 w 1601982"/>
                <a:gd name="connsiteY0" fmla="*/ 101726 h 1017258"/>
                <a:gd name="connsiteX1" fmla="*/ 101726 w 1601982"/>
                <a:gd name="connsiteY1" fmla="*/ 0 h 1017258"/>
                <a:gd name="connsiteX2" fmla="*/ 1500256 w 1601982"/>
                <a:gd name="connsiteY2" fmla="*/ 0 h 1017258"/>
                <a:gd name="connsiteX3" fmla="*/ 1601982 w 1601982"/>
                <a:gd name="connsiteY3" fmla="*/ 101726 h 1017258"/>
                <a:gd name="connsiteX4" fmla="*/ 1601982 w 1601982"/>
                <a:gd name="connsiteY4" fmla="*/ 915532 h 1017258"/>
                <a:gd name="connsiteX5" fmla="*/ 1500256 w 1601982"/>
                <a:gd name="connsiteY5" fmla="*/ 1017258 h 1017258"/>
                <a:gd name="connsiteX6" fmla="*/ 101726 w 1601982"/>
                <a:gd name="connsiteY6" fmla="*/ 1017258 h 1017258"/>
                <a:gd name="connsiteX7" fmla="*/ 0 w 1601982"/>
                <a:gd name="connsiteY7" fmla="*/ 915532 h 1017258"/>
                <a:gd name="connsiteX8" fmla="*/ 0 w 1601982"/>
                <a:gd name="connsiteY8" fmla="*/ 101726 h 101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982" h="1017258">
                  <a:moveTo>
                    <a:pt x="0" y="101726"/>
                  </a:moveTo>
                  <a:cubicBezTo>
                    <a:pt x="0" y="45544"/>
                    <a:pt x="45544" y="0"/>
                    <a:pt x="101726" y="0"/>
                  </a:cubicBezTo>
                  <a:lnTo>
                    <a:pt x="1500256" y="0"/>
                  </a:lnTo>
                  <a:cubicBezTo>
                    <a:pt x="1556438" y="0"/>
                    <a:pt x="1601982" y="45544"/>
                    <a:pt x="1601982" y="101726"/>
                  </a:cubicBezTo>
                  <a:lnTo>
                    <a:pt x="1601982" y="915532"/>
                  </a:lnTo>
                  <a:cubicBezTo>
                    <a:pt x="1601982" y="971714"/>
                    <a:pt x="1556438" y="1017258"/>
                    <a:pt x="1500256" y="1017258"/>
                  </a:cubicBezTo>
                  <a:lnTo>
                    <a:pt x="101726" y="1017258"/>
                  </a:lnTo>
                  <a:cubicBezTo>
                    <a:pt x="45544" y="1017258"/>
                    <a:pt x="0" y="971714"/>
                    <a:pt x="0" y="915532"/>
                  </a:cubicBezTo>
                  <a:lnTo>
                    <a:pt x="0" y="101726"/>
                  </a:lnTo>
                  <a:close/>
                </a:path>
              </a:pathLst>
            </a:custGeom>
            <a:ln w="28575"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324" tIns="79324" rIns="79324" bIns="79324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b="1" kern="1200" dirty="0"/>
                <a:t>Vocal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kern="1200" dirty="0"/>
                <a:t>Titular de Asuntos Jurídicos</a:t>
              </a:r>
            </a:p>
          </p:txBody>
        </p:sp>
        <p:pic>
          <p:nvPicPr>
            <p:cNvPr id="8" name="Picture 2" descr="Imagen relacionad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66" t="52783"/>
            <a:stretch/>
          </p:blipFill>
          <p:spPr bwMode="auto">
            <a:xfrm>
              <a:off x="5445863" y="2471120"/>
              <a:ext cx="422281" cy="619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 cstate="print"/>
            <a:srcRect l="25488" t="-1013" r="16140" b="39228"/>
            <a:stretch/>
          </p:blipFill>
          <p:spPr>
            <a:xfrm>
              <a:off x="5396500" y="3793169"/>
              <a:ext cx="439893" cy="548914"/>
            </a:xfrm>
            <a:prstGeom prst="rect">
              <a:avLst/>
            </a:prstGeom>
          </p:spPr>
        </p:pic>
        <p:sp>
          <p:nvSpPr>
            <p:cNvPr id="24" name="Rectángulo redondeado 23"/>
            <p:cNvSpPr/>
            <p:nvPr/>
          </p:nvSpPr>
          <p:spPr>
            <a:xfrm>
              <a:off x="3834574" y="5549857"/>
              <a:ext cx="1601982" cy="1017258"/>
            </a:xfrm>
            <a:prstGeom prst="roundRect">
              <a:avLst>
                <a:gd name="adj" fmla="val 10000"/>
              </a:avLst>
            </a:prstGeom>
            <a:ln w="28575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5" name="Forma libre 24"/>
            <p:cNvSpPr/>
            <p:nvPr/>
          </p:nvSpPr>
          <p:spPr>
            <a:xfrm>
              <a:off x="4012572" y="5718955"/>
              <a:ext cx="1601982" cy="1017258"/>
            </a:xfrm>
            <a:custGeom>
              <a:avLst/>
              <a:gdLst>
                <a:gd name="connsiteX0" fmla="*/ 0 w 1601982"/>
                <a:gd name="connsiteY0" fmla="*/ 101726 h 1017258"/>
                <a:gd name="connsiteX1" fmla="*/ 101726 w 1601982"/>
                <a:gd name="connsiteY1" fmla="*/ 0 h 1017258"/>
                <a:gd name="connsiteX2" fmla="*/ 1500256 w 1601982"/>
                <a:gd name="connsiteY2" fmla="*/ 0 h 1017258"/>
                <a:gd name="connsiteX3" fmla="*/ 1601982 w 1601982"/>
                <a:gd name="connsiteY3" fmla="*/ 101726 h 1017258"/>
                <a:gd name="connsiteX4" fmla="*/ 1601982 w 1601982"/>
                <a:gd name="connsiteY4" fmla="*/ 915532 h 1017258"/>
                <a:gd name="connsiteX5" fmla="*/ 1500256 w 1601982"/>
                <a:gd name="connsiteY5" fmla="*/ 1017258 h 1017258"/>
                <a:gd name="connsiteX6" fmla="*/ 101726 w 1601982"/>
                <a:gd name="connsiteY6" fmla="*/ 1017258 h 1017258"/>
                <a:gd name="connsiteX7" fmla="*/ 0 w 1601982"/>
                <a:gd name="connsiteY7" fmla="*/ 915532 h 1017258"/>
                <a:gd name="connsiteX8" fmla="*/ 0 w 1601982"/>
                <a:gd name="connsiteY8" fmla="*/ 101726 h 101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982" h="1017258">
                  <a:moveTo>
                    <a:pt x="0" y="101726"/>
                  </a:moveTo>
                  <a:cubicBezTo>
                    <a:pt x="0" y="45544"/>
                    <a:pt x="45544" y="0"/>
                    <a:pt x="101726" y="0"/>
                  </a:cubicBezTo>
                  <a:lnTo>
                    <a:pt x="1500256" y="0"/>
                  </a:lnTo>
                  <a:cubicBezTo>
                    <a:pt x="1556438" y="0"/>
                    <a:pt x="1601982" y="45544"/>
                    <a:pt x="1601982" y="101726"/>
                  </a:cubicBezTo>
                  <a:lnTo>
                    <a:pt x="1601982" y="915532"/>
                  </a:lnTo>
                  <a:cubicBezTo>
                    <a:pt x="1601982" y="971714"/>
                    <a:pt x="1556438" y="1017258"/>
                    <a:pt x="1500256" y="1017258"/>
                  </a:cubicBezTo>
                  <a:lnTo>
                    <a:pt x="101726" y="1017258"/>
                  </a:lnTo>
                  <a:cubicBezTo>
                    <a:pt x="45544" y="1017258"/>
                    <a:pt x="0" y="971714"/>
                    <a:pt x="0" y="915532"/>
                  </a:cubicBezTo>
                  <a:lnTo>
                    <a:pt x="0" y="101726"/>
                  </a:lnTo>
                  <a:close/>
                </a:path>
              </a:pathLst>
            </a:custGeom>
            <a:ln w="28575"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324" tIns="79324" rIns="79324" bIns="79324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b="1" kern="1200" dirty="0"/>
                <a:t>Vocal</a:t>
              </a:r>
              <a:r>
                <a:rPr lang="es-ES" sz="1300" kern="1200" dirty="0"/>
                <a:t>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kern="1200" dirty="0"/>
                <a:t>Titular del área de Tecnologías de la Información</a:t>
              </a:r>
            </a:p>
          </p:txBody>
        </p:sp>
        <p:sp>
          <p:nvSpPr>
            <p:cNvPr id="27" name="Rectángulo redondeado 26"/>
            <p:cNvSpPr/>
            <p:nvPr/>
          </p:nvSpPr>
          <p:spPr>
            <a:xfrm>
              <a:off x="5690146" y="5596598"/>
              <a:ext cx="1601982" cy="1017258"/>
            </a:xfrm>
            <a:prstGeom prst="roundRect">
              <a:avLst>
                <a:gd name="adj" fmla="val 10000"/>
              </a:avLst>
            </a:prstGeom>
            <a:ln w="28575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8" name="Forma libre 27"/>
            <p:cNvSpPr/>
            <p:nvPr/>
          </p:nvSpPr>
          <p:spPr>
            <a:xfrm>
              <a:off x="5868144" y="5765696"/>
              <a:ext cx="1601982" cy="1017258"/>
            </a:xfrm>
            <a:custGeom>
              <a:avLst/>
              <a:gdLst>
                <a:gd name="connsiteX0" fmla="*/ 0 w 1601982"/>
                <a:gd name="connsiteY0" fmla="*/ 101726 h 1017258"/>
                <a:gd name="connsiteX1" fmla="*/ 101726 w 1601982"/>
                <a:gd name="connsiteY1" fmla="*/ 0 h 1017258"/>
                <a:gd name="connsiteX2" fmla="*/ 1500256 w 1601982"/>
                <a:gd name="connsiteY2" fmla="*/ 0 h 1017258"/>
                <a:gd name="connsiteX3" fmla="*/ 1601982 w 1601982"/>
                <a:gd name="connsiteY3" fmla="*/ 101726 h 1017258"/>
                <a:gd name="connsiteX4" fmla="*/ 1601982 w 1601982"/>
                <a:gd name="connsiteY4" fmla="*/ 915532 h 1017258"/>
                <a:gd name="connsiteX5" fmla="*/ 1500256 w 1601982"/>
                <a:gd name="connsiteY5" fmla="*/ 1017258 h 1017258"/>
                <a:gd name="connsiteX6" fmla="*/ 101726 w 1601982"/>
                <a:gd name="connsiteY6" fmla="*/ 1017258 h 1017258"/>
                <a:gd name="connsiteX7" fmla="*/ 0 w 1601982"/>
                <a:gd name="connsiteY7" fmla="*/ 915532 h 1017258"/>
                <a:gd name="connsiteX8" fmla="*/ 0 w 1601982"/>
                <a:gd name="connsiteY8" fmla="*/ 101726 h 101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982" h="1017258">
                  <a:moveTo>
                    <a:pt x="0" y="101726"/>
                  </a:moveTo>
                  <a:cubicBezTo>
                    <a:pt x="0" y="45544"/>
                    <a:pt x="45544" y="0"/>
                    <a:pt x="101726" y="0"/>
                  </a:cubicBezTo>
                  <a:lnTo>
                    <a:pt x="1500256" y="0"/>
                  </a:lnTo>
                  <a:cubicBezTo>
                    <a:pt x="1556438" y="0"/>
                    <a:pt x="1601982" y="45544"/>
                    <a:pt x="1601982" y="101726"/>
                  </a:cubicBezTo>
                  <a:lnTo>
                    <a:pt x="1601982" y="915532"/>
                  </a:lnTo>
                  <a:cubicBezTo>
                    <a:pt x="1601982" y="971714"/>
                    <a:pt x="1556438" y="1017258"/>
                    <a:pt x="1500256" y="1017258"/>
                  </a:cubicBezTo>
                  <a:lnTo>
                    <a:pt x="101726" y="1017258"/>
                  </a:lnTo>
                  <a:cubicBezTo>
                    <a:pt x="45544" y="1017258"/>
                    <a:pt x="0" y="971714"/>
                    <a:pt x="0" y="915532"/>
                  </a:cubicBezTo>
                  <a:lnTo>
                    <a:pt x="0" y="101726"/>
                  </a:lnTo>
                  <a:close/>
                </a:path>
              </a:pathLst>
            </a:custGeom>
            <a:ln w="28575"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324" tIns="79324" rIns="79324" bIns="79324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b="1" kern="1200" dirty="0"/>
                <a:t>Vocal</a:t>
              </a:r>
              <a:r>
                <a:rPr lang="es-ES" sz="1300" kern="1200" dirty="0"/>
                <a:t>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kern="1200" dirty="0"/>
                <a:t>Titulares de Unidades Sustantivas</a:t>
              </a:r>
            </a:p>
          </p:txBody>
        </p:sp>
        <p:sp>
          <p:nvSpPr>
            <p:cNvPr id="29" name="Rectángulo redondeado 28"/>
            <p:cNvSpPr/>
            <p:nvPr/>
          </p:nvSpPr>
          <p:spPr>
            <a:xfrm>
              <a:off x="7562964" y="5627020"/>
              <a:ext cx="1601982" cy="1017258"/>
            </a:xfrm>
            <a:prstGeom prst="roundRect">
              <a:avLst>
                <a:gd name="adj" fmla="val 10000"/>
              </a:avLst>
            </a:prstGeom>
            <a:ln w="28575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30" name="Forma libre 29"/>
            <p:cNvSpPr/>
            <p:nvPr/>
          </p:nvSpPr>
          <p:spPr>
            <a:xfrm>
              <a:off x="7740962" y="5796118"/>
              <a:ext cx="1601982" cy="1017258"/>
            </a:xfrm>
            <a:custGeom>
              <a:avLst/>
              <a:gdLst>
                <a:gd name="connsiteX0" fmla="*/ 0 w 1601982"/>
                <a:gd name="connsiteY0" fmla="*/ 101726 h 1017258"/>
                <a:gd name="connsiteX1" fmla="*/ 101726 w 1601982"/>
                <a:gd name="connsiteY1" fmla="*/ 0 h 1017258"/>
                <a:gd name="connsiteX2" fmla="*/ 1500256 w 1601982"/>
                <a:gd name="connsiteY2" fmla="*/ 0 h 1017258"/>
                <a:gd name="connsiteX3" fmla="*/ 1601982 w 1601982"/>
                <a:gd name="connsiteY3" fmla="*/ 101726 h 1017258"/>
                <a:gd name="connsiteX4" fmla="*/ 1601982 w 1601982"/>
                <a:gd name="connsiteY4" fmla="*/ 915532 h 1017258"/>
                <a:gd name="connsiteX5" fmla="*/ 1500256 w 1601982"/>
                <a:gd name="connsiteY5" fmla="*/ 1017258 h 1017258"/>
                <a:gd name="connsiteX6" fmla="*/ 101726 w 1601982"/>
                <a:gd name="connsiteY6" fmla="*/ 1017258 h 1017258"/>
                <a:gd name="connsiteX7" fmla="*/ 0 w 1601982"/>
                <a:gd name="connsiteY7" fmla="*/ 915532 h 1017258"/>
                <a:gd name="connsiteX8" fmla="*/ 0 w 1601982"/>
                <a:gd name="connsiteY8" fmla="*/ 101726 h 101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982" h="1017258">
                  <a:moveTo>
                    <a:pt x="0" y="101726"/>
                  </a:moveTo>
                  <a:cubicBezTo>
                    <a:pt x="0" y="45544"/>
                    <a:pt x="45544" y="0"/>
                    <a:pt x="101726" y="0"/>
                  </a:cubicBezTo>
                  <a:lnTo>
                    <a:pt x="1500256" y="0"/>
                  </a:lnTo>
                  <a:cubicBezTo>
                    <a:pt x="1556438" y="0"/>
                    <a:pt x="1601982" y="45544"/>
                    <a:pt x="1601982" y="101726"/>
                  </a:cubicBezTo>
                  <a:lnTo>
                    <a:pt x="1601982" y="915532"/>
                  </a:lnTo>
                  <a:cubicBezTo>
                    <a:pt x="1601982" y="971714"/>
                    <a:pt x="1556438" y="1017258"/>
                    <a:pt x="1500256" y="1017258"/>
                  </a:cubicBezTo>
                  <a:lnTo>
                    <a:pt x="101726" y="1017258"/>
                  </a:lnTo>
                  <a:cubicBezTo>
                    <a:pt x="45544" y="1017258"/>
                    <a:pt x="0" y="971714"/>
                    <a:pt x="0" y="915532"/>
                  </a:cubicBezTo>
                  <a:lnTo>
                    <a:pt x="0" y="101726"/>
                  </a:lnTo>
                  <a:close/>
                </a:path>
              </a:pathLst>
            </a:custGeom>
            <a:ln w="28575"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324" tIns="79324" rIns="79324" bIns="79324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b="1" dirty="0"/>
                <a:t>Vocal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kern="1200" dirty="0"/>
                <a:t>Coordinador de Control Interno </a:t>
              </a:r>
            </a:p>
          </p:txBody>
        </p:sp>
        <p:pic>
          <p:nvPicPr>
            <p:cNvPr id="31" name="Imagen 30"/>
            <p:cNvPicPr>
              <a:picLocks noChangeAspect="1"/>
            </p:cNvPicPr>
            <p:nvPr/>
          </p:nvPicPr>
          <p:blipFill rotWithShape="1">
            <a:blip r:embed="rId4" cstate="print"/>
            <a:srcRect l="72862" t="65559"/>
            <a:stretch/>
          </p:blipFill>
          <p:spPr>
            <a:xfrm>
              <a:off x="2046963" y="5627020"/>
              <a:ext cx="298146" cy="446066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4" cstate="print"/>
            <a:srcRect l="72862" t="65559"/>
            <a:stretch/>
          </p:blipFill>
          <p:spPr>
            <a:xfrm>
              <a:off x="58967" y="5618613"/>
              <a:ext cx="298146" cy="446066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 rotWithShape="1">
            <a:blip r:embed="rId4" cstate="print"/>
            <a:srcRect l="72862" t="65559"/>
            <a:stretch/>
          </p:blipFill>
          <p:spPr>
            <a:xfrm>
              <a:off x="3944239" y="5624056"/>
              <a:ext cx="298146" cy="446066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 rotWithShape="1">
            <a:blip r:embed="rId4" cstate="print"/>
            <a:srcRect l="72862" t="65559"/>
            <a:stretch/>
          </p:blipFill>
          <p:spPr>
            <a:xfrm>
              <a:off x="5850945" y="5689583"/>
              <a:ext cx="298146" cy="446066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4" cstate="print"/>
            <a:srcRect l="72862" t="65559"/>
            <a:stretch/>
          </p:blipFill>
          <p:spPr>
            <a:xfrm>
              <a:off x="7667144" y="5712485"/>
              <a:ext cx="298146" cy="446066"/>
            </a:xfrm>
            <a:prstGeom prst="rect">
              <a:avLst/>
            </a:prstGeom>
            <a:ln w="28575">
              <a:noFill/>
            </a:ln>
          </p:spPr>
        </p:pic>
        <p:cxnSp>
          <p:nvCxnSpPr>
            <p:cNvPr id="39" name="Conector recto 38"/>
            <p:cNvCxnSpPr/>
            <p:nvPr/>
          </p:nvCxnSpPr>
          <p:spPr>
            <a:xfrm>
              <a:off x="755576" y="5379307"/>
              <a:ext cx="7848872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755576" y="5379307"/>
              <a:ext cx="0" cy="310276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/>
          </p:nvCxnSpPr>
          <p:spPr>
            <a:xfrm>
              <a:off x="2843808" y="5379307"/>
              <a:ext cx="0" cy="310276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4716016" y="5379307"/>
              <a:ext cx="0" cy="310276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/>
          </p:nvCxnSpPr>
          <p:spPr>
            <a:xfrm>
              <a:off x="6516216" y="5379307"/>
              <a:ext cx="0" cy="310276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>
              <a:off x="8604448" y="5379307"/>
              <a:ext cx="0" cy="310276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4716016" y="5091275"/>
              <a:ext cx="0" cy="310276"/>
            </a:xfrm>
            <a:prstGeom prst="line">
              <a:avLst/>
            </a:prstGeom>
            <a:ln w="28575">
              <a:solidFill>
                <a:srgbClr val="B944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uadroTexto 47"/>
            <p:cNvSpPr txBox="1"/>
            <p:nvPr/>
          </p:nvSpPr>
          <p:spPr>
            <a:xfrm rot="20483581">
              <a:off x="46095" y="2906040"/>
              <a:ext cx="2968145" cy="14773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b="1" dirty="0"/>
                <a:t>Las entidades, podrán incluir en sus sesiones del Órgano de Gobierno de forma permanente los temas del COCODI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713074"/>
      </p:ext>
    </p:extLst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black">
          <a:xfrm rot="16200000">
            <a:off x="-3140443" y="3069432"/>
            <a:ext cx="6858000" cy="7191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latin typeface="Interstate-LightCompressed" pitchFamily="2" charset="0"/>
              </a:rPr>
              <a:t>Roles del Unidad Especializada de Control Interno</a:t>
            </a:r>
            <a:endParaRPr lang="es-MX" sz="2400" b="1" dirty="0">
              <a:latin typeface="Interstate-LightCompressed" pitchFamily="2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71708" y="1268760"/>
            <a:ext cx="8292787" cy="5472608"/>
            <a:chOff x="673610" y="1268760"/>
            <a:chExt cx="8470397" cy="5472608"/>
          </a:xfrm>
        </p:grpSpPr>
        <p:grpSp>
          <p:nvGrpSpPr>
            <p:cNvPr id="4" name="Grupo 3"/>
            <p:cNvGrpSpPr/>
            <p:nvPr/>
          </p:nvGrpSpPr>
          <p:grpSpPr>
            <a:xfrm>
              <a:off x="689751" y="1988840"/>
              <a:ext cx="8454249" cy="1477328"/>
              <a:chOff x="382526" y="2192090"/>
              <a:chExt cx="7861882" cy="1477328"/>
            </a:xfrm>
          </p:grpSpPr>
          <p:sp>
            <p:nvSpPr>
              <p:cNvPr id="20" name="Rectángulo 19"/>
              <p:cNvSpPr/>
              <p:nvPr/>
            </p:nvSpPr>
            <p:spPr>
              <a:xfrm>
                <a:off x="382526" y="2192090"/>
                <a:ext cx="2098126" cy="66952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102870" tIns="102870" rIns="102870" bIns="102870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kern="1200" dirty="0"/>
                  <a:t>Coordinador de Control Interno</a:t>
                </a:r>
              </a:p>
            </p:txBody>
          </p:sp>
          <p:sp>
            <p:nvSpPr>
              <p:cNvPr id="27" name="Rectángulo 26"/>
              <p:cNvSpPr/>
              <p:nvPr/>
            </p:nvSpPr>
            <p:spPr>
              <a:xfrm>
                <a:off x="2544115" y="2192090"/>
                <a:ext cx="5700293" cy="14773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dirty="0"/>
                  <a:t>Ser el enlace de comunicación con la SEFIRC.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dirty="0"/>
                  <a:t>Coordinar la Autoevaluación internamente.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dirty="0"/>
                  <a:t>Definir las acciones necesarias e integrar el PTCI.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dirty="0"/>
                  <a:t>Integrar informes trimestrales / Anual.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dirty="0"/>
                  <a:t>Presentar avances en la implementación del PTCI.</a:t>
                </a:r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685075" y="3490947"/>
              <a:ext cx="8458930" cy="942856"/>
              <a:chOff x="416299" y="4241162"/>
              <a:chExt cx="7789215" cy="942856"/>
            </a:xfrm>
          </p:grpSpPr>
          <p:sp>
            <p:nvSpPr>
              <p:cNvPr id="23" name="Rectángulo 22"/>
              <p:cNvSpPr/>
              <p:nvPr/>
            </p:nvSpPr>
            <p:spPr>
              <a:xfrm>
                <a:off x="416299" y="4241162"/>
                <a:ext cx="2081893" cy="586125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kern="1200" dirty="0"/>
                  <a:t>Enlace de Control Interno</a:t>
                </a:r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2508824" y="4260688"/>
                <a:ext cx="5696690" cy="92333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dirty="0"/>
                  <a:t>Apoyar al CCI en coordinar autoevaluación.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dirty="0"/>
                  <a:t>Integrar propuesta de PTCI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dirty="0"/>
                  <a:t>Apoyar en la integración de informes trimestrales / Anual.</a:t>
                </a:r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689655" y="4497830"/>
              <a:ext cx="8454345" cy="1200329"/>
              <a:chOff x="360843" y="5517232"/>
              <a:chExt cx="7860694" cy="1200329"/>
            </a:xfrm>
          </p:grpSpPr>
          <p:sp>
            <p:nvSpPr>
              <p:cNvPr id="26" name="Rectángulo 25"/>
              <p:cNvSpPr/>
              <p:nvPr/>
            </p:nvSpPr>
            <p:spPr>
              <a:xfrm>
                <a:off x="360843" y="5525218"/>
                <a:ext cx="2097875" cy="627312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17170" tIns="217170" rIns="217170" bIns="217170" numCol="1" spcCol="1270" anchor="ctr" anchorCtr="0">
                <a:noAutofit/>
              </a:bodyPr>
              <a:lstStyle/>
              <a:p>
                <a:pPr lvl="0" algn="ctr" defTabSz="2533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kern="1200" dirty="0"/>
                  <a:t>Enlace de Riesgos</a:t>
                </a:r>
              </a:p>
            </p:txBody>
          </p:sp>
          <p:sp>
            <p:nvSpPr>
              <p:cNvPr id="29" name="Rectángulo 28"/>
              <p:cNvSpPr/>
              <p:nvPr/>
            </p:nvSpPr>
            <p:spPr>
              <a:xfrm>
                <a:off x="2522170" y="5517232"/>
                <a:ext cx="5699367" cy="120032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dirty="0"/>
                  <a:t>Coordinar el análisis de riesgos en las áreas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dirty="0"/>
                  <a:t>Integrar propuesta de PTAR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dirty="0"/>
                  <a:t>Apoyar en la integración de informes trimestrales / Anual.</a:t>
                </a:r>
              </a:p>
            </p:txBody>
          </p:sp>
        </p:grpSp>
        <p:grpSp>
          <p:nvGrpSpPr>
            <p:cNvPr id="3" name="Grupo 2"/>
            <p:cNvGrpSpPr/>
            <p:nvPr/>
          </p:nvGrpSpPr>
          <p:grpSpPr>
            <a:xfrm>
              <a:off x="685071" y="1268760"/>
              <a:ext cx="8458936" cy="646331"/>
              <a:chOff x="389738" y="1472010"/>
              <a:chExt cx="7854670" cy="646331"/>
            </a:xfrm>
          </p:grpSpPr>
          <p:sp>
            <p:nvSpPr>
              <p:cNvPr id="17" name="Rectángulo 16"/>
              <p:cNvSpPr/>
              <p:nvPr/>
            </p:nvSpPr>
            <p:spPr>
              <a:xfrm>
                <a:off x="389738" y="1472010"/>
                <a:ext cx="2099386" cy="617361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dirty="0"/>
                  <a:t>Titular</a:t>
                </a:r>
                <a:endParaRPr lang="es-ES" sz="1400" kern="1200" dirty="0"/>
              </a:p>
            </p:txBody>
          </p:sp>
          <p:sp>
            <p:nvSpPr>
              <p:cNvPr id="5" name="Rectángulo 4"/>
              <p:cNvSpPr/>
              <p:nvPr/>
            </p:nvSpPr>
            <p:spPr>
              <a:xfrm>
                <a:off x="2552495" y="1472010"/>
                <a:ext cx="5691913" cy="64633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dirty="0"/>
                  <a:t>Encabezar el Control Interno Institucional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dirty="0"/>
                  <a:t>Designar y respaldar a las Unidades Especializadas</a:t>
                </a:r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673610" y="5818038"/>
              <a:ext cx="8470392" cy="923330"/>
              <a:chOff x="333808" y="5517232"/>
              <a:chExt cx="7887732" cy="923330"/>
            </a:xfrm>
          </p:grpSpPr>
          <p:sp>
            <p:nvSpPr>
              <p:cNvPr id="31" name="Rectángulo 30"/>
              <p:cNvSpPr/>
              <p:nvPr/>
            </p:nvSpPr>
            <p:spPr>
              <a:xfrm>
                <a:off x="333808" y="5539505"/>
                <a:ext cx="2088864" cy="870743"/>
              </a:xfrm>
              <a:prstGeom prst="rect">
                <a:avLst/>
              </a:prstGeom>
              <a:solidFill>
                <a:srgbClr val="FFC000"/>
              </a:solidFill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17170" tIns="217170" rIns="217170" bIns="217170" numCol="1" spcCol="1270" anchor="ctr" anchorCtr="0">
                <a:noAutofit/>
              </a:bodyPr>
              <a:lstStyle/>
              <a:p>
                <a:pPr lvl="0" algn="ctr" defTabSz="2533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kern="1200" dirty="0"/>
                  <a:t>Enlace de  Control y Desempeño Institucional</a:t>
                </a:r>
              </a:p>
            </p:txBody>
          </p:sp>
          <p:sp>
            <p:nvSpPr>
              <p:cNvPr id="32" name="Rectángulo 31"/>
              <p:cNvSpPr/>
              <p:nvPr/>
            </p:nvSpPr>
            <p:spPr>
              <a:xfrm>
                <a:off x="2472629" y="5517232"/>
                <a:ext cx="5748911" cy="923330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dirty="0"/>
                  <a:t>Integrar la  información para las reuniones de COCODI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dirty="0"/>
                  <a:t>Resguardar la información de Control Interno.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MX" dirty="0"/>
              </a:p>
            </p:txBody>
          </p:sp>
        </p:grpSp>
      </p:grpSp>
      <p:sp>
        <p:nvSpPr>
          <p:cNvPr id="19" name="Rectangle 4">
            <a:extLst>
              <a:ext uri="{FF2B5EF4-FFF2-40B4-BE49-F238E27FC236}">
                <a16:creationId xmlns:a16="http://schemas.microsoft.com/office/drawing/2014/main" id="{E5727A82-4846-4750-884C-BF8BBB00FED9}"/>
              </a:ext>
            </a:extLst>
          </p:cNvPr>
          <p:cNvSpPr>
            <a:spLocks noChangeArrowheads="1"/>
          </p:cNvSpPr>
          <p:nvPr/>
        </p:nvSpPr>
        <p:spPr bwMode="black">
          <a:xfrm>
            <a:off x="-37316" y="587281"/>
            <a:ext cx="9515184" cy="6814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Funciones</a:t>
            </a:r>
            <a:endParaRPr lang="es-MX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endParaRPr lang="es-ES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98536"/>
      </p:ext>
    </p:extLst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black">
          <a:xfrm>
            <a:off x="390249" y="3717032"/>
            <a:ext cx="5405887" cy="1147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just">
              <a:defRPr/>
            </a:pPr>
            <a:r>
              <a:rPr lang="es-ES" sz="2400" dirty="0">
                <a:latin typeface="+mj-lt"/>
              </a:rPr>
              <a:t>Es la base del control interno. Proporciona disciplina y estructura para apoyar al personal en la consecución de los objetivos institucionales.</a:t>
            </a:r>
          </a:p>
          <a:p>
            <a:pPr algn="just">
              <a:defRPr/>
            </a:pPr>
            <a:endParaRPr lang="es-ES" sz="2400" dirty="0">
              <a:latin typeface="+mj-lt"/>
            </a:endParaRPr>
          </a:p>
          <a:p>
            <a:pPr algn="just">
              <a:defRPr/>
            </a:pPr>
            <a:endParaRPr lang="es-ES" sz="2400" dirty="0">
              <a:latin typeface="+mj-lt"/>
            </a:endParaRPr>
          </a:p>
          <a:p>
            <a:pPr algn="just">
              <a:defRPr/>
            </a:pPr>
            <a:endParaRPr lang="es-ES" sz="2400" dirty="0">
              <a:latin typeface="+mj-lt"/>
            </a:endParaRPr>
          </a:p>
          <a:p>
            <a:pPr algn="just">
              <a:defRPr/>
            </a:pPr>
            <a:endParaRPr lang="es-ES" sz="2400" dirty="0">
              <a:latin typeface="+mj-lt"/>
            </a:endParaRPr>
          </a:p>
          <a:p>
            <a:pPr algn="just">
              <a:defRPr/>
            </a:pPr>
            <a:endParaRPr lang="es-ES" sz="24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black">
          <a:xfrm>
            <a:off x="-2644" y="1867133"/>
            <a:ext cx="9144000" cy="7191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s-ES" sz="3200" b="1" dirty="0">
                <a:latin typeface="+mj-lt"/>
              </a:rPr>
              <a:t>Ambiente de Control</a:t>
            </a:r>
            <a:endParaRPr lang="es-MX" sz="3200" b="1" dirty="0">
              <a:latin typeface="+mj-lt"/>
            </a:endParaRPr>
          </a:p>
          <a:p>
            <a:pPr algn="ctr">
              <a:defRPr/>
            </a:pPr>
            <a:endParaRPr lang="es-ES" sz="3200" b="1" dirty="0">
              <a:latin typeface="+mj-lt"/>
            </a:endParaRPr>
          </a:p>
        </p:txBody>
      </p:sp>
      <p:pic>
        <p:nvPicPr>
          <p:cNvPr id="17410" name="Picture 2" descr="Imagen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407922"/>
            <a:ext cx="2857500" cy="2857500"/>
          </a:xfrm>
          <a:prstGeom prst="rect">
            <a:avLst/>
          </a:prstGeom>
          <a:noFill/>
        </p:spPr>
      </p:pic>
      <p:sp>
        <p:nvSpPr>
          <p:cNvPr id="6" name="7 CuadroTexto"/>
          <p:cNvSpPr txBox="1"/>
          <p:nvPr/>
        </p:nvSpPr>
        <p:spPr>
          <a:xfrm>
            <a:off x="1331640" y="413207"/>
            <a:ext cx="737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COMPONENTE 1</a:t>
            </a:r>
            <a:endParaRPr lang="es-E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79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06052" y="1124744"/>
            <a:ext cx="8731895" cy="5012072"/>
            <a:chOff x="450507" y="1116856"/>
            <a:chExt cx="8242985" cy="5379424"/>
          </a:xfrm>
        </p:grpSpPr>
        <p:grpSp>
          <p:nvGrpSpPr>
            <p:cNvPr id="34" name="33 Grupo"/>
            <p:cNvGrpSpPr/>
            <p:nvPr/>
          </p:nvGrpSpPr>
          <p:grpSpPr>
            <a:xfrm>
              <a:off x="450507" y="1116856"/>
              <a:ext cx="1555280" cy="5379424"/>
              <a:chOff x="4432" y="0"/>
              <a:chExt cx="1555280" cy="4624288"/>
            </a:xfrm>
            <a:solidFill>
              <a:srgbClr val="B19635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62" name="61 Rectángulo redondeado"/>
              <p:cNvSpPr/>
              <p:nvPr/>
            </p:nvSpPr>
            <p:spPr>
              <a:xfrm>
                <a:off x="4432" y="0"/>
                <a:ext cx="1555280" cy="4624288"/>
              </a:xfrm>
              <a:prstGeom prst="roundRect">
                <a:avLst>
                  <a:gd name="adj" fmla="val 10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sp3d z="-152400" extrusionH="63500" prstMaterial="matte">
                <a:bevelT w="144450" h="6350" prst="relaxedInset"/>
                <a:contourClr>
                  <a:schemeClr val="bg1"/>
                </a:contourClr>
              </a:sp3d>
            </p:spPr>
            <p:style>
              <a:lnRef idx="0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3" name="62 Rectángulo"/>
              <p:cNvSpPr/>
              <p:nvPr/>
            </p:nvSpPr>
            <p:spPr>
              <a:xfrm>
                <a:off x="4432" y="262013"/>
                <a:ext cx="1555280" cy="1125273"/>
              </a:xfrm>
              <a:prstGeom prst="rect">
                <a:avLst/>
              </a:prstGeom>
              <a:noFill/>
              <a:sp3d z="-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1" tIns="57151" rIns="57151" bIns="57151" numCol="1" spcCol="1270" anchor="ctr" anchorCtr="0">
                <a:noAutofit/>
              </a:bodyPr>
              <a:lstStyle/>
              <a:p>
                <a:pPr algn="ctr" defTabSz="6667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400" b="1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Principio 1</a:t>
                </a:r>
              </a:p>
              <a:p>
                <a:pPr algn="ctr" defTabSz="6667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400" b="1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Mostrar Actitud de Respaldo y Compromiso</a:t>
                </a:r>
              </a:p>
            </p:txBody>
          </p:sp>
        </p:grpSp>
        <p:grpSp>
          <p:nvGrpSpPr>
            <p:cNvPr id="35" name="34 Grupo"/>
            <p:cNvGrpSpPr/>
            <p:nvPr/>
          </p:nvGrpSpPr>
          <p:grpSpPr>
            <a:xfrm>
              <a:off x="606035" y="2845691"/>
              <a:ext cx="1244224" cy="3496626"/>
              <a:chOff x="159960" y="1680891"/>
              <a:chExt cx="1244224" cy="3005787"/>
            </a:xfrm>
            <a:solidFill>
              <a:srgbClr val="97B953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60" name="59 Rectángulo redondeado"/>
              <p:cNvSpPr/>
              <p:nvPr/>
            </p:nvSpPr>
            <p:spPr>
              <a:xfrm>
                <a:off x="159960" y="1680891"/>
                <a:ext cx="1244224" cy="3005787"/>
              </a:xfrm>
              <a:prstGeom prst="roundRect">
                <a:avLst>
                  <a:gd name="adj" fmla="val 10000"/>
                </a:avLst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60 Rectángulo"/>
              <p:cNvSpPr/>
              <p:nvPr/>
            </p:nvSpPr>
            <p:spPr>
              <a:xfrm>
                <a:off x="196402" y="1696502"/>
                <a:ext cx="1171340" cy="2932902"/>
              </a:xfrm>
              <a:prstGeom prst="rect">
                <a:avLst/>
              </a:prstGeom>
              <a:solidFill>
                <a:srgbClr val="92D050"/>
              </a:solidFill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3020" tIns="24765" rIns="33020" bIns="24765" numCol="1" spcCol="1270" anchor="ctr" anchorCtr="0">
                <a:noAutofit/>
              </a:bodyPr>
              <a:lstStyle/>
              <a:p>
                <a:pPr algn="ctr" defTabSz="57783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2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El Órgano de Gobierno, en su caso, el Titular y la Administración deben mostrar una actitud de respaldo y compromiso con la integridad, los valores éticos, las normas de conducta y la prevención de irregularidades administrativas y la corrupción.</a:t>
                </a:r>
              </a:p>
            </p:txBody>
          </p:sp>
        </p:grpSp>
        <p:grpSp>
          <p:nvGrpSpPr>
            <p:cNvPr id="36" name="35 Grupo"/>
            <p:cNvGrpSpPr/>
            <p:nvPr/>
          </p:nvGrpSpPr>
          <p:grpSpPr>
            <a:xfrm>
              <a:off x="2122433" y="1116856"/>
              <a:ext cx="1555280" cy="5379424"/>
              <a:chOff x="1676358" y="0"/>
              <a:chExt cx="1555280" cy="4624288"/>
            </a:xfrm>
            <a:solidFill>
              <a:srgbClr val="B19635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58" name="57 Rectángulo redondeado"/>
              <p:cNvSpPr/>
              <p:nvPr/>
            </p:nvSpPr>
            <p:spPr>
              <a:xfrm>
                <a:off x="1676358" y="0"/>
                <a:ext cx="1555280" cy="4624288"/>
              </a:xfrm>
              <a:prstGeom prst="roundRect">
                <a:avLst>
                  <a:gd name="adj" fmla="val 10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sp3d z="-152400" extrusionH="63500" prstMaterial="matte">
                <a:bevelT w="144450" h="6350" prst="relaxedInset"/>
                <a:contourClr>
                  <a:schemeClr val="bg1"/>
                </a:contourClr>
              </a:sp3d>
            </p:spPr>
            <p:style>
              <a:lnRef idx="0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" name="58 Rectángulo"/>
              <p:cNvSpPr/>
              <p:nvPr/>
            </p:nvSpPr>
            <p:spPr>
              <a:xfrm>
                <a:off x="1676358" y="196510"/>
                <a:ext cx="1555280" cy="1190777"/>
              </a:xfrm>
              <a:prstGeom prst="rect">
                <a:avLst/>
              </a:prstGeom>
              <a:noFill/>
              <a:sp3d z="-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1" tIns="57151" rIns="57151" bIns="57151" numCol="1" spcCol="1270" anchor="ctr" anchorCtr="0">
                <a:noAutofit/>
              </a:bodyPr>
              <a:lstStyle/>
              <a:p>
                <a:pPr algn="ctr" defTabSz="6667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400" b="1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Principio 2</a:t>
                </a:r>
              </a:p>
              <a:p>
                <a:pPr algn="ctr" defTabSz="6667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400" b="1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Ejercer la Responsabilidad de Vigilancia</a:t>
                </a:r>
              </a:p>
            </p:txBody>
          </p:sp>
        </p:grpSp>
        <p:grpSp>
          <p:nvGrpSpPr>
            <p:cNvPr id="37" name="36 Grupo"/>
            <p:cNvGrpSpPr/>
            <p:nvPr/>
          </p:nvGrpSpPr>
          <p:grpSpPr>
            <a:xfrm>
              <a:off x="2277961" y="2845081"/>
              <a:ext cx="1244224" cy="3496627"/>
              <a:chOff x="1831886" y="1680366"/>
              <a:chExt cx="1244224" cy="3005787"/>
            </a:xfrm>
            <a:solidFill>
              <a:srgbClr val="97B953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56" name="55 Rectángulo redondeado"/>
              <p:cNvSpPr/>
              <p:nvPr/>
            </p:nvSpPr>
            <p:spPr>
              <a:xfrm>
                <a:off x="1831886" y="1680366"/>
                <a:ext cx="1244224" cy="3005787"/>
              </a:xfrm>
              <a:prstGeom prst="roundRect">
                <a:avLst>
                  <a:gd name="adj" fmla="val 10000"/>
                </a:avLst>
              </a:prstGeom>
              <a:solidFill>
                <a:srgbClr val="92D050"/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56 Rectángulo"/>
              <p:cNvSpPr/>
              <p:nvPr/>
            </p:nvSpPr>
            <p:spPr>
              <a:xfrm>
                <a:off x="1868328" y="1827920"/>
                <a:ext cx="1171340" cy="2801484"/>
              </a:xfrm>
              <a:prstGeom prst="rect">
                <a:avLst/>
              </a:prstGeom>
              <a:solidFill>
                <a:srgbClr val="92D050"/>
              </a:solidFill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3020" tIns="24765" rIns="33020" bIns="24765" numCol="1" spcCol="1270" anchor="ctr" anchorCtr="0">
                <a:noAutofit/>
              </a:bodyPr>
              <a:lstStyle/>
              <a:p>
                <a:pPr algn="ctr" defTabSz="57783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2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El Titular y la Administración es responsable de supervisar el funcionamiento del control interno, a través de las unidades que establezca para tal efecto.</a:t>
                </a:r>
              </a:p>
            </p:txBody>
          </p:sp>
        </p:grpSp>
        <p:grpSp>
          <p:nvGrpSpPr>
            <p:cNvPr id="38" name="37 Grupo"/>
            <p:cNvGrpSpPr/>
            <p:nvPr/>
          </p:nvGrpSpPr>
          <p:grpSpPr>
            <a:xfrm>
              <a:off x="3794359" y="1116856"/>
              <a:ext cx="1555280" cy="5379424"/>
              <a:chOff x="3348284" y="0"/>
              <a:chExt cx="1555280" cy="4624288"/>
            </a:xfrm>
            <a:solidFill>
              <a:srgbClr val="B19635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54" name="53 Rectángulo redondeado"/>
              <p:cNvSpPr/>
              <p:nvPr/>
            </p:nvSpPr>
            <p:spPr>
              <a:xfrm>
                <a:off x="3348284" y="0"/>
                <a:ext cx="1555280" cy="4624288"/>
              </a:xfrm>
              <a:prstGeom prst="roundRect">
                <a:avLst>
                  <a:gd name="adj" fmla="val 10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sp3d z="-152400" extrusionH="63500" prstMaterial="matte">
                <a:bevelT w="144450" h="6350" prst="relaxedInset"/>
                <a:contourClr>
                  <a:schemeClr val="bg1"/>
                </a:contourClr>
              </a:sp3d>
            </p:spPr>
            <p:style>
              <a:lnRef idx="0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54 Rectángulo"/>
              <p:cNvSpPr/>
              <p:nvPr/>
            </p:nvSpPr>
            <p:spPr>
              <a:xfrm>
                <a:off x="3348284" y="196510"/>
                <a:ext cx="1555280" cy="1190777"/>
              </a:xfrm>
              <a:prstGeom prst="rect">
                <a:avLst/>
              </a:prstGeom>
              <a:noFill/>
              <a:sp3d z="-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1" tIns="57151" rIns="57151" bIns="57151" numCol="1" spcCol="1270" anchor="ctr" anchorCtr="0">
                <a:noAutofit/>
              </a:bodyPr>
              <a:lstStyle/>
              <a:p>
                <a:pPr algn="ctr" defTabSz="6667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400" b="1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Principio 3</a:t>
                </a:r>
              </a:p>
              <a:p>
                <a:pPr algn="ctr" defTabSz="6667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400" b="1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Establecer la Estructura, Responsabilidad y Autoridad</a:t>
                </a:r>
              </a:p>
            </p:txBody>
          </p:sp>
        </p:grpSp>
        <p:grpSp>
          <p:nvGrpSpPr>
            <p:cNvPr id="39" name="38 Grupo"/>
            <p:cNvGrpSpPr/>
            <p:nvPr/>
          </p:nvGrpSpPr>
          <p:grpSpPr>
            <a:xfrm>
              <a:off x="3949887" y="2845081"/>
              <a:ext cx="1244224" cy="3476427"/>
              <a:chOff x="3503812" y="1680363"/>
              <a:chExt cx="1244224" cy="2988422"/>
            </a:xfrm>
            <a:solidFill>
              <a:srgbClr val="97B953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52" name="51 Rectángulo redondeado"/>
              <p:cNvSpPr/>
              <p:nvPr/>
            </p:nvSpPr>
            <p:spPr>
              <a:xfrm>
                <a:off x="3503812" y="1680363"/>
                <a:ext cx="1244224" cy="2988422"/>
              </a:xfrm>
              <a:prstGeom prst="roundRect">
                <a:avLst>
                  <a:gd name="adj" fmla="val 10000"/>
                </a:avLst>
              </a:prstGeom>
              <a:solidFill>
                <a:srgbClr val="92D050"/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52 Rectángulo"/>
              <p:cNvSpPr/>
              <p:nvPr/>
            </p:nvSpPr>
            <p:spPr>
              <a:xfrm>
                <a:off x="3540254" y="1855656"/>
                <a:ext cx="1171340" cy="2741802"/>
              </a:xfrm>
              <a:prstGeom prst="rect">
                <a:avLst/>
              </a:prstGeom>
              <a:solidFill>
                <a:srgbClr val="92D050"/>
              </a:solidFill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22860" rIns="30480" bIns="22860" numCol="1" spcCol="1270" anchor="ctr" anchorCtr="0">
                <a:noAutofit/>
              </a:bodyPr>
              <a:lstStyle/>
              <a:p>
                <a:pPr algn="ctr" defTabSz="53338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2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El Titular y la Administración deben autorizar, la estructura organizacional, asignar responsabilidades y delegar autoridad para alcanzar los objetivos institucionales, preservar la integridad, prevenir la corrupción y rendir cuentas de los resultados alcanzados.</a:t>
                </a:r>
              </a:p>
            </p:txBody>
          </p:sp>
        </p:grpSp>
        <p:grpSp>
          <p:nvGrpSpPr>
            <p:cNvPr id="40" name="39 Grupo"/>
            <p:cNvGrpSpPr/>
            <p:nvPr/>
          </p:nvGrpSpPr>
          <p:grpSpPr>
            <a:xfrm>
              <a:off x="5466287" y="1116856"/>
              <a:ext cx="1555280" cy="5379424"/>
              <a:chOff x="5020211" y="0"/>
              <a:chExt cx="1555280" cy="4624288"/>
            </a:xfrm>
            <a:solidFill>
              <a:srgbClr val="B19635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50" name="49 Rectángulo redondeado"/>
              <p:cNvSpPr/>
              <p:nvPr/>
            </p:nvSpPr>
            <p:spPr>
              <a:xfrm>
                <a:off x="5020211" y="0"/>
                <a:ext cx="1555280" cy="4624288"/>
              </a:xfrm>
              <a:prstGeom prst="roundRect">
                <a:avLst>
                  <a:gd name="adj" fmla="val 10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sp3d z="-152400" extrusionH="63500" prstMaterial="matte">
                <a:bevelT w="144450" h="6350" prst="relaxedInset"/>
                <a:contourClr>
                  <a:schemeClr val="bg1"/>
                </a:contourClr>
              </a:sp3d>
            </p:spPr>
            <p:style>
              <a:lnRef idx="0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" name="50 Rectángulo"/>
              <p:cNvSpPr/>
              <p:nvPr/>
            </p:nvSpPr>
            <p:spPr>
              <a:xfrm>
                <a:off x="5020211" y="196510"/>
                <a:ext cx="1555280" cy="1190777"/>
              </a:xfrm>
              <a:prstGeom prst="rect">
                <a:avLst/>
              </a:prstGeom>
              <a:noFill/>
              <a:sp3d z="-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1" tIns="57151" rIns="57151" bIns="57151" numCol="1" spcCol="1270" anchor="ctr" anchorCtr="0">
                <a:noAutofit/>
              </a:bodyPr>
              <a:lstStyle/>
              <a:p>
                <a:pPr algn="ctr" defTabSz="6667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400" b="1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Principio 4</a:t>
                </a:r>
              </a:p>
              <a:p>
                <a:pPr algn="ctr" defTabSz="6667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400" b="1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Demostrar Compromiso con la Competencia Profesional</a:t>
                </a:r>
              </a:p>
            </p:txBody>
          </p:sp>
        </p:grpSp>
        <p:grpSp>
          <p:nvGrpSpPr>
            <p:cNvPr id="41" name="40 Grupo"/>
            <p:cNvGrpSpPr/>
            <p:nvPr/>
          </p:nvGrpSpPr>
          <p:grpSpPr>
            <a:xfrm>
              <a:off x="5621815" y="2845081"/>
              <a:ext cx="1244224" cy="3496627"/>
              <a:chOff x="5175739" y="1680366"/>
              <a:chExt cx="1244224" cy="3005787"/>
            </a:xfrm>
            <a:solidFill>
              <a:srgbClr val="97B953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48" name="47 Rectángulo redondeado"/>
              <p:cNvSpPr/>
              <p:nvPr/>
            </p:nvSpPr>
            <p:spPr>
              <a:xfrm>
                <a:off x="5175739" y="1680366"/>
                <a:ext cx="1244224" cy="3005787"/>
              </a:xfrm>
              <a:prstGeom prst="roundRect">
                <a:avLst>
                  <a:gd name="adj" fmla="val 10000"/>
                </a:avLst>
              </a:prstGeom>
              <a:solidFill>
                <a:srgbClr val="92D050"/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48 Rectángulo"/>
              <p:cNvSpPr/>
              <p:nvPr/>
            </p:nvSpPr>
            <p:spPr>
              <a:xfrm>
                <a:off x="5212181" y="2054969"/>
                <a:ext cx="1171340" cy="2573041"/>
              </a:xfrm>
              <a:prstGeom prst="rect">
                <a:avLst/>
              </a:prstGeom>
              <a:solidFill>
                <a:srgbClr val="92D050"/>
              </a:solidFill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3020" tIns="24765" rIns="33020" bIns="24765" numCol="1" spcCol="1270" anchor="ctr" anchorCtr="0">
                <a:noAutofit/>
              </a:bodyPr>
              <a:lstStyle/>
              <a:p>
                <a:pPr algn="ctr" defTabSz="57783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2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El Titular y la Administración, son responsables de promover los medios necesarios para contratar, capacitar y retener profesionales competentes.</a:t>
                </a:r>
              </a:p>
            </p:txBody>
          </p:sp>
        </p:grpSp>
        <p:grpSp>
          <p:nvGrpSpPr>
            <p:cNvPr id="42" name="41 Grupo"/>
            <p:cNvGrpSpPr/>
            <p:nvPr/>
          </p:nvGrpSpPr>
          <p:grpSpPr>
            <a:xfrm>
              <a:off x="7138212" y="1116856"/>
              <a:ext cx="1555280" cy="5379424"/>
              <a:chOff x="6692137" y="0"/>
              <a:chExt cx="1555280" cy="4624288"/>
            </a:xfrm>
            <a:solidFill>
              <a:srgbClr val="B19635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46" name="45 Rectángulo redondeado"/>
              <p:cNvSpPr/>
              <p:nvPr/>
            </p:nvSpPr>
            <p:spPr>
              <a:xfrm>
                <a:off x="6692137" y="0"/>
                <a:ext cx="1555280" cy="4624288"/>
              </a:xfrm>
              <a:prstGeom prst="roundRect">
                <a:avLst>
                  <a:gd name="adj" fmla="val 10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sp3d z="-152400" extrusionH="63500" prstMaterial="matte">
                <a:bevelT w="144450" h="6350" prst="relaxedInset"/>
                <a:contourClr>
                  <a:schemeClr val="bg1"/>
                </a:contourClr>
              </a:sp3d>
            </p:spPr>
            <p:style>
              <a:lnRef idx="0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7" name="46 Rectángulo"/>
              <p:cNvSpPr/>
              <p:nvPr/>
            </p:nvSpPr>
            <p:spPr>
              <a:xfrm>
                <a:off x="6692137" y="196510"/>
                <a:ext cx="1555280" cy="1190777"/>
              </a:xfrm>
              <a:prstGeom prst="rect">
                <a:avLst/>
              </a:prstGeom>
              <a:noFill/>
              <a:sp3d z="-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1" tIns="57151" rIns="57151" bIns="57151" numCol="1" spcCol="1270" anchor="ctr" anchorCtr="0">
                <a:noAutofit/>
              </a:bodyPr>
              <a:lstStyle/>
              <a:p>
                <a:pPr algn="ctr" defTabSz="6667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400" b="1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Principio 5</a:t>
                </a:r>
              </a:p>
              <a:p>
                <a:pPr algn="ctr" defTabSz="6667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400" b="1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Establecer la Estructura para el Reforzamiento de la Rendición de Cuentas</a:t>
                </a:r>
              </a:p>
            </p:txBody>
          </p:sp>
        </p:grpSp>
        <p:grpSp>
          <p:nvGrpSpPr>
            <p:cNvPr id="43" name="42 Grupo"/>
            <p:cNvGrpSpPr/>
            <p:nvPr/>
          </p:nvGrpSpPr>
          <p:grpSpPr>
            <a:xfrm>
              <a:off x="7293740" y="2845080"/>
              <a:ext cx="1244224" cy="3497234"/>
              <a:chOff x="6847665" y="1680366"/>
              <a:chExt cx="1244224" cy="3006309"/>
            </a:xfrm>
            <a:solidFill>
              <a:srgbClr val="97B953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44" name="43 Rectángulo redondeado"/>
              <p:cNvSpPr/>
              <p:nvPr/>
            </p:nvSpPr>
            <p:spPr>
              <a:xfrm>
                <a:off x="6847665" y="1680366"/>
                <a:ext cx="1244224" cy="3006309"/>
              </a:xfrm>
              <a:prstGeom prst="roundRect">
                <a:avLst>
                  <a:gd name="adj" fmla="val 10000"/>
                </a:avLst>
              </a:prstGeom>
              <a:solidFill>
                <a:srgbClr val="92D050"/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44 Rectángulo"/>
              <p:cNvSpPr/>
              <p:nvPr/>
            </p:nvSpPr>
            <p:spPr>
              <a:xfrm>
                <a:off x="6884107" y="1916276"/>
                <a:ext cx="1171340" cy="2613780"/>
              </a:xfrm>
              <a:prstGeom prst="rect">
                <a:avLst/>
              </a:prstGeom>
              <a:solidFill>
                <a:srgbClr val="92D050"/>
              </a:solidFill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3020" tIns="24765" rIns="33020" bIns="24765" numCol="1" spcCol="1270" anchor="ctr" anchorCtr="0">
                <a:noAutofit/>
              </a:bodyPr>
              <a:lstStyle/>
              <a:p>
                <a:pPr algn="ctr" defTabSz="57783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2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La Administración, debe evaluar el desempeño del control interno en la institución y hacer responsables a todos los servidores públicos por sus obligaciones específicas en materia de control interno.</a:t>
                </a:r>
              </a:p>
            </p:txBody>
          </p:sp>
        </p:grpSp>
      </p:grpSp>
      <p:sp>
        <p:nvSpPr>
          <p:cNvPr id="64" name="63 CuadroTexto"/>
          <p:cNvSpPr txBox="1">
            <a:spLocks noChangeArrowheads="1"/>
          </p:cNvSpPr>
          <p:nvPr/>
        </p:nvSpPr>
        <p:spPr bwMode="auto">
          <a:xfrm>
            <a:off x="2483768" y="261788"/>
            <a:ext cx="69135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AMBIENTE DE CONTROL</a:t>
            </a:r>
            <a:endParaRPr lang="es-MX" sz="32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27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black">
          <a:xfrm>
            <a:off x="3059832" y="4581128"/>
            <a:ext cx="5975648" cy="1147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just">
              <a:defRPr/>
            </a:pPr>
            <a:r>
              <a:rPr lang="es-ES" sz="2400" dirty="0">
                <a:latin typeface="+mj-lt"/>
              </a:rPr>
              <a:t>Es el proceso que evalúa los riesgos a los que se enfrenta la institución en la procuración de cumplimiento de sus objetivos. Esta evaluación provee las bases para identificar los riesgos, analizarlos, catalogarlos, priorizarlos y desarrollar respuestas que mitiguen su impacto en caso de materialización, incluyendo los riesgos de corrupción.</a:t>
            </a:r>
          </a:p>
          <a:p>
            <a:pPr algn="just">
              <a:defRPr/>
            </a:pPr>
            <a:endParaRPr lang="es-ES" sz="2400" dirty="0">
              <a:latin typeface="+mj-lt"/>
            </a:endParaRPr>
          </a:p>
          <a:p>
            <a:pPr algn="just">
              <a:defRPr/>
            </a:pPr>
            <a:endParaRPr lang="es-ES" sz="4000" dirty="0">
              <a:latin typeface="+mj-lt"/>
            </a:endParaRPr>
          </a:p>
          <a:p>
            <a:pPr algn="just">
              <a:defRPr/>
            </a:pPr>
            <a:endParaRPr lang="es-ES" sz="2400" dirty="0">
              <a:latin typeface="+mj-lt"/>
            </a:endParaRPr>
          </a:p>
          <a:p>
            <a:pPr algn="just">
              <a:defRPr/>
            </a:pPr>
            <a:endParaRPr lang="es-ES" sz="2400" dirty="0">
              <a:latin typeface="+mj-lt"/>
            </a:endParaRPr>
          </a:p>
          <a:p>
            <a:pPr algn="just">
              <a:defRPr/>
            </a:pPr>
            <a:endParaRPr lang="es-ES" sz="2400" dirty="0">
              <a:latin typeface="+mj-lt"/>
            </a:endParaRPr>
          </a:p>
          <a:p>
            <a:pPr algn="just">
              <a:defRPr/>
            </a:pPr>
            <a:endParaRPr lang="es-ES" sz="24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black">
          <a:xfrm>
            <a:off x="-108520" y="1628800"/>
            <a:ext cx="9144000" cy="7191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+mj-lt"/>
              </a:rPr>
              <a:t>Administración de Riesgos</a:t>
            </a:r>
          </a:p>
        </p:txBody>
      </p:sp>
      <p:sp>
        <p:nvSpPr>
          <p:cNvPr id="6" name="7 CuadroTexto"/>
          <p:cNvSpPr txBox="1"/>
          <p:nvPr/>
        </p:nvSpPr>
        <p:spPr>
          <a:xfrm>
            <a:off x="1475656" y="482774"/>
            <a:ext cx="737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COMPONENTE 2</a:t>
            </a:r>
            <a:endParaRPr lang="es-E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026" name="Picture 2" descr="Resultado de imagen para IMAGEN DE GRAF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7" y="2738805"/>
            <a:ext cx="2796245" cy="186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4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CuadroTexto"/>
          <p:cNvSpPr txBox="1"/>
          <p:nvPr/>
        </p:nvSpPr>
        <p:spPr>
          <a:xfrm>
            <a:off x="2632398" y="2276872"/>
            <a:ext cx="64807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ea typeface="Gulim" panose="020B0600000101010101" pitchFamily="34" charset="-127"/>
              </a:rPr>
              <a:t>Proporcionar información del Modelo Estatal del Marco Integrado de Control Interno</a:t>
            </a:r>
            <a:r>
              <a:rPr lang="es-MX" sz="2800" dirty="0">
                <a:ea typeface="Gulim" panose="020B0600000101010101" pitchFamily="34" charset="-127"/>
              </a:rPr>
              <a:t>, de tal manera que le permita conocer el panorama general que engloba  su aplicación y evaluación en la Administración Pública Estatal.</a:t>
            </a:r>
            <a:endParaRPr lang="es-ES" sz="2800" dirty="0">
              <a:ea typeface="Gulim" panose="020B0600000101010101" pitchFamily="34" charset="-127"/>
            </a:endParaRPr>
          </a:p>
          <a:p>
            <a:pPr algn="ctr"/>
            <a:endParaRPr lang="es-ES" sz="2800" dirty="0">
              <a:ea typeface="Gulim" panose="020B0600000101010101" pitchFamily="34" charset="-127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black">
          <a:xfrm>
            <a:off x="395536" y="1391405"/>
            <a:ext cx="6715172" cy="7191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defRPr/>
            </a:pPr>
            <a:r>
              <a:rPr lang="es-MX" sz="4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Objetivo:</a:t>
            </a:r>
            <a:endParaRPr lang="es-ES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40360"/>
            <a:ext cx="2420888" cy="2420888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2F5D4F19-ED2B-4891-B8E3-5F04D296D5FC}"/>
              </a:ext>
            </a:extLst>
          </p:cNvPr>
          <p:cNvGrpSpPr/>
          <p:nvPr/>
        </p:nvGrpSpPr>
        <p:grpSpPr>
          <a:xfrm>
            <a:off x="-10547" y="6315650"/>
            <a:ext cx="9165094" cy="576064"/>
            <a:chOff x="-21094" y="6237312"/>
            <a:chExt cx="9489638" cy="648072"/>
          </a:xfrm>
        </p:grpSpPr>
        <p:pic>
          <p:nvPicPr>
            <p:cNvPr id="6" name="Imagen 5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85599887-2910-4E41-A107-82D9C51742D4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580022" y="6237312"/>
              <a:ext cx="648072" cy="648072"/>
            </a:xfrm>
            <a:prstGeom prst="rect">
              <a:avLst/>
            </a:prstGeom>
          </p:spPr>
        </p:pic>
        <p:pic>
          <p:nvPicPr>
            <p:cNvPr id="7" name="Imagen 6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7E34C216-2F1B-4DC1-994A-8CDADBC17599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-21094" y="6237312"/>
              <a:ext cx="648072" cy="648072"/>
            </a:xfrm>
            <a:prstGeom prst="rect">
              <a:avLst/>
            </a:prstGeom>
          </p:spPr>
        </p:pic>
        <p:pic>
          <p:nvPicPr>
            <p:cNvPr id="8" name="Imagen 7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13A16BD1-803C-4A10-8D2D-12F40DF57EC0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1732150" y="6237312"/>
              <a:ext cx="648072" cy="648072"/>
            </a:xfrm>
            <a:prstGeom prst="rect">
              <a:avLst/>
            </a:prstGeom>
          </p:spPr>
        </p:pic>
        <p:pic>
          <p:nvPicPr>
            <p:cNvPr id="12" name="Imagen 11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7F37E16F-F317-4E17-9AFA-1DDF3D5B9733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1156086" y="6237312"/>
              <a:ext cx="648072" cy="648072"/>
            </a:xfrm>
            <a:prstGeom prst="rect">
              <a:avLst/>
            </a:prstGeom>
          </p:spPr>
        </p:pic>
        <p:pic>
          <p:nvPicPr>
            <p:cNvPr id="13" name="Imagen 12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F68B4B54-E0B6-4D18-8F34-FA17FF10BE2F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2921174" y="6237312"/>
              <a:ext cx="648072" cy="648072"/>
            </a:xfrm>
            <a:prstGeom prst="rect">
              <a:avLst/>
            </a:prstGeom>
          </p:spPr>
        </p:pic>
        <p:pic>
          <p:nvPicPr>
            <p:cNvPr id="14" name="Imagen 13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C7537B0C-A0C2-46E5-8310-1DEC7D49F23C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2328636" y="6237312"/>
              <a:ext cx="648072" cy="648072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EF26EB1D-4626-4D54-A4A5-6981636197A2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4072410" y="6237312"/>
              <a:ext cx="648072" cy="648072"/>
            </a:xfrm>
            <a:prstGeom prst="rect">
              <a:avLst/>
            </a:prstGeom>
          </p:spPr>
        </p:pic>
        <p:pic>
          <p:nvPicPr>
            <p:cNvPr id="16" name="Imagen 15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7E86BC68-270E-4C75-9538-4F9679E5498A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3479872" y="6237312"/>
              <a:ext cx="648072" cy="648072"/>
            </a:xfrm>
            <a:prstGeom prst="rect">
              <a:avLst/>
            </a:prstGeom>
          </p:spPr>
        </p:pic>
        <p:pic>
          <p:nvPicPr>
            <p:cNvPr id="17" name="Imagen 16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00F6E696-4345-488C-BCAC-2F6ED2219E3A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5271770" y="6237312"/>
              <a:ext cx="648072" cy="648072"/>
            </a:xfrm>
            <a:prstGeom prst="rect">
              <a:avLst/>
            </a:prstGeom>
          </p:spPr>
        </p:pic>
        <p:pic>
          <p:nvPicPr>
            <p:cNvPr id="18" name="Imagen 17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589412E9-700D-42A8-BAE9-A7E9F27AEC84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4679232" y="6237312"/>
              <a:ext cx="648072" cy="648072"/>
            </a:xfrm>
            <a:prstGeom prst="rect">
              <a:avLst/>
            </a:prstGeom>
          </p:spPr>
        </p:pic>
        <p:pic>
          <p:nvPicPr>
            <p:cNvPr id="19" name="Imagen 18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AF8349A6-2E81-4BAE-BE51-193BD554E6E7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6457067" y="6237312"/>
              <a:ext cx="648072" cy="648072"/>
            </a:xfrm>
            <a:prstGeom prst="rect">
              <a:avLst/>
            </a:prstGeom>
          </p:spPr>
        </p:pic>
        <p:pic>
          <p:nvPicPr>
            <p:cNvPr id="20" name="Imagen 19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5FE1F793-5611-4D10-A562-D96B0AD6849A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5864529" y="6237312"/>
              <a:ext cx="648072" cy="648072"/>
            </a:xfrm>
            <a:prstGeom prst="rect">
              <a:avLst/>
            </a:prstGeom>
          </p:spPr>
        </p:pic>
        <p:pic>
          <p:nvPicPr>
            <p:cNvPr id="21" name="Imagen 20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537C9F52-F7EB-4251-973C-A353AC659726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7642364" y="6237312"/>
              <a:ext cx="648072" cy="648072"/>
            </a:xfrm>
            <a:prstGeom prst="rect">
              <a:avLst/>
            </a:prstGeom>
          </p:spPr>
        </p:pic>
        <p:pic>
          <p:nvPicPr>
            <p:cNvPr id="22" name="Imagen 21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88C1BAC0-B87E-4EAE-BCE9-954EAAB38D7C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7049826" y="6237312"/>
              <a:ext cx="648072" cy="648072"/>
            </a:xfrm>
            <a:prstGeom prst="rect">
              <a:avLst/>
            </a:prstGeom>
          </p:spPr>
        </p:pic>
        <p:pic>
          <p:nvPicPr>
            <p:cNvPr id="23" name="Imagen 22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C5ACA123-9807-44B2-9556-C1F21F332D41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8820472" y="6237312"/>
              <a:ext cx="648072" cy="648072"/>
            </a:xfrm>
            <a:prstGeom prst="rect">
              <a:avLst/>
            </a:prstGeom>
          </p:spPr>
        </p:pic>
        <p:pic>
          <p:nvPicPr>
            <p:cNvPr id="24" name="Imagen 23" descr="Interfaz de usuario gráfica, Aplicación, Teams&#10;&#10;Descripción generada automáticamente">
              <a:extLst>
                <a:ext uri="{FF2B5EF4-FFF2-40B4-BE49-F238E27FC236}">
                  <a16:creationId xmlns:a16="http://schemas.microsoft.com/office/drawing/2014/main" id="{646166D2-B406-41B4-9223-691C07C7B426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6" t="9315" r="28586" b="84236"/>
            <a:stretch/>
          </p:blipFill>
          <p:spPr>
            <a:xfrm>
              <a:off x="8227934" y="6237312"/>
              <a:ext cx="648072" cy="648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0397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2481830"/>
              </p:ext>
            </p:extLst>
          </p:nvPr>
        </p:nvGraphicFramePr>
        <p:xfrm>
          <a:off x="496614" y="1628800"/>
          <a:ext cx="8251851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0" y="54432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ADMINISTRACIÓN DE RIESGOS</a:t>
            </a:r>
            <a:endParaRPr lang="es-MX" sz="32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80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black">
          <a:xfrm>
            <a:off x="971600" y="4585489"/>
            <a:ext cx="6336704" cy="1147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just">
              <a:defRPr/>
            </a:pPr>
            <a:r>
              <a:rPr lang="es-ES" sz="2800" dirty="0">
                <a:latin typeface="+mj-lt"/>
              </a:rPr>
              <a:t>Son aquellas acciones establecidas, a través de políticas y procedimientos, por los responsables de las unidades administrativas para alcanzar los objetivos institucionales y responder a sus riesgos asociados, incluidos los de corrupción y los demás sistemas de información.</a:t>
            </a:r>
          </a:p>
          <a:p>
            <a:pPr algn="just">
              <a:defRPr/>
            </a:pPr>
            <a:endParaRPr lang="es-ES" sz="2800" dirty="0">
              <a:latin typeface="+mj-lt"/>
            </a:endParaRPr>
          </a:p>
          <a:p>
            <a:pPr algn="just">
              <a:defRPr/>
            </a:pPr>
            <a:endParaRPr lang="es-ES" sz="4400" dirty="0">
              <a:latin typeface="+mj-lt"/>
            </a:endParaRPr>
          </a:p>
          <a:p>
            <a:pPr algn="just">
              <a:defRPr/>
            </a:pPr>
            <a:endParaRPr lang="es-ES" sz="2800" dirty="0">
              <a:latin typeface="+mj-lt"/>
            </a:endParaRPr>
          </a:p>
          <a:p>
            <a:pPr algn="just">
              <a:defRPr/>
            </a:pPr>
            <a:endParaRPr lang="es-ES" sz="2800" dirty="0">
              <a:latin typeface="+mj-lt"/>
            </a:endParaRPr>
          </a:p>
          <a:p>
            <a:pPr algn="just">
              <a:defRPr/>
            </a:pPr>
            <a:endParaRPr lang="es-ES" sz="2800" dirty="0">
              <a:latin typeface="+mj-lt"/>
            </a:endParaRPr>
          </a:p>
          <a:p>
            <a:pPr algn="just">
              <a:defRPr/>
            </a:pPr>
            <a:endParaRPr lang="es-ES" sz="28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black">
          <a:xfrm>
            <a:off x="323528" y="1412776"/>
            <a:ext cx="7161436" cy="7191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Actividades de Control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0869" y="4576497"/>
            <a:ext cx="2088232" cy="187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7 CuadroTexto"/>
          <p:cNvSpPr txBox="1"/>
          <p:nvPr/>
        </p:nvSpPr>
        <p:spPr>
          <a:xfrm>
            <a:off x="1475656" y="462527"/>
            <a:ext cx="737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COMPONENTE 3</a:t>
            </a:r>
            <a:endParaRPr lang="es-E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656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76600809"/>
              </p:ext>
            </p:extLst>
          </p:nvPr>
        </p:nvGraphicFramePr>
        <p:xfrm>
          <a:off x="496614" y="1700808"/>
          <a:ext cx="8251851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2230437" y="544324"/>
            <a:ext cx="69135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ACTIVIDADES DE CONTROL</a:t>
            </a:r>
          </a:p>
        </p:txBody>
      </p:sp>
    </p:spTree>
    <p:extLst>
      <p:ext uri="{BB962C8B-B14F-4D97-AF65-F5344CB8AC3E}">
        <p14:creationId xmlns:p14="http://schemas.microsoft.com/office/powerpoint/2010/main" val="919378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black">
          <a:xfrm>
            <a:off x="664319" y="4230425"/>
            <a:ext cx="7815361" cy="1147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just">
              <a:defRPr/>
            </a:pPr>
            <a:r>
              <a:rPr lang="es-ES" sz="2800" dirty="0">
                <a:latin typeface="+mj-lt"/>
              </a:rPr>
              <a:t>Es la información de calidad que la administración y los demás servidores públicos generan, obtienen, utilizan y comunican para respaldar el sistema de control interno y dar cumplimiento a su mandato legal.</a:t>
            </a:r>
          </a:p>
          <a:p>
            <a:pPr algn="just">
              <a:defRPr/>
            </a:pPr>
            <a:endParaRPr lang="es-ES" sz="2800" dirty="0">
              <a:latin typeface="+mj-lt"/>
            </a:endParaRPr>
          </a:p>
          <a:p>
            <a:pPr algn="just">
              <a:defRPr/>
            </a:pPr>
            <a:endParaRPr lang="es-ES" sz="4400" dirty="0">
              <a:latin typeface="+mj-lt"/>
            </a:endParaRPr>
          </a:p>
          <a:p>
            <a:pPr algn="just">
              <a:defRPr/>
            </a:pPr>
            <a:endParaRPr lang="es-ES" sz="2800" dirty="0">
              <a:latin typeface="+mj-lt"/>
            </a:endParaRPr>
          </a:p>
          <a:p>
            <a:pPr algn="just">
              <a:defRPr/>
            </a:pPr>
            <a:endParaRPr lang="es-ES" sz="2800" dirty="0">
              <a:latin typeface="+mj-lt"/>
            </a:endParaRPr>
          </a:p>
          <a:p>
            <a:pPr algn="just">
              <a:defRPr/>
            </a:pPr>
            <a:endParaRPr lang="es-ES" sz="2800" dirty="0">
              <a:latin typeface="+mj-lt"/>
            </a:endParaRPr>
          </a:p>
          <a:p>
            <a:pPr algn="just">
              <a:defRPr/>
            </a:pPr>
            <a:endParaRPr lang="es-ES" sz="28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black">
          <a:xfrm>
            <a:off x="-1116632" y="1479808"/>
            <a:ext cx="9144000" cy="7191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Información y Comunicación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b="7753"/>
          <a:stretch>
            <a:fillRect/>
          </a:stretch>
        </p:blipFill>
        <p:spPr bwMode="auto">
          <a:xfrm>
            <a:off x="6428432" y="4235847"/>
            <a:ext cx="2477791" cy="183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7 CuadroTexto"/>
          <p:cNvSpPr txBox="1"/>
          <p:nvPr/>
        </p:nvSpPr>
        <p:spPr>
          <a:xfrm>
            <a:off x="1313450" y="600649"/>
            <a:ext cx="737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COMPONENTE 4</a:t>
            </a:r>
            <a:endParaRPr lang="es-E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77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38502"/>
            <a:ext cx="8229600" cy="4087661"/>
          </a:xfrm>
        </p:spPr>
        <p:txBody>
          <a:bodyPr/>
          <a:lstStyle/>
          <a:p>
            <a:endParaRPr lang="es-MX">
              <a:latin typeface="+mj-lt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40879467"/>
              </p:ext>
            </p:extLst>
          </p:nvPr>
        </p:nvGraphicFramePr>
        <p:xfrm>
          <a:off x="476176" y="1484784"/>
          <a:ext cx="8251851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619672" y="544324"/>
            <a:ext cx="69135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INFORMACIÓN Y COMUNICACIÓN</a:t>
            </a:r>
            <a:endParaRPr lang="es-MX" sz="32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76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black">
          <a:xfrm>
            <a:off x="180702" y="4509120"/>
            <a:ext cx="6191498" cy="1147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just">
              <a:defRPr/>
            </a:pPr>
            <a:r>
              <a:rPr lang="es-ES" sz="2000" dirty="0">
                <a:latin typeface="+mj-lt"/>
              </a:rPr>
              <a:t>Son las actividades establecidas y operadas por las unidades especificas que el Titular ha designado, con la finalidad de mejorar de manera continua al control interno mediante una vigilancia y evaluación periódicas a su eficacia, eficiencia y economía. La Supervisión es responsabilidad de la Administración en cada uno de los procesos que realiza y se apoya, por lo general, en unidades especificas para llevarlo a cabo.</a:t>
            </a:r>
          </a:p>
          <a:p>
            <a:pPr algn="just">
              <a:defRPr/>
            </a:pPr>
            <a:endParaRPr lang="es-ES" sz="2000" dirty="0">
              <a:latin typeface="+mj-lt"/>
            </a:endParaRPr>
          </a:p>
          <a:p>
            <a:pPr algn="just">
              <a:defRPr/>
            </a:pPr>
            <a:endParaRPr lang="es-ES" sz="3600" dirty="0">
              <a:latin typeface="+mj-lt"/>
            </a:endParaRPr>
          </a:p>
          <a:p>
            <a:pPr algn="just">
              <a:defRPr/>
            </a:pPr>
            <a:endParaRPr lang="es-ES" sz="2000" dirty="0">
              <a:latin typeface="+mj-lt"/>
            </a:endParaRPr>
          </a:p>
          <a:p>
            <a:pPr algn="just">
              <a:defRPr/>
            </a:pPr>
            <a:endParaRPr lang="es-ES" sz="2000" dirty="0">
              <a:latin typeface="+mj-lt"/>
            </a:endParaRPr>
          </a:p>
          <a:p>
            <a:pPr algn="just">
              <a:defRPr/>
            </a:pPr>
            <a:endParaRPr lang="es-ES" sz="2000" dirty="0">
              <a:latin typeface="+mj-lt"/>
            </a:endParaRPr>
          </a:p>
          <a:p>
            <a:pPr algn="just">
              <a:defRPr/>
            </a:pPr>
            <a:endParaRPr lang="es-ES" sz="2000" dirty="0">
              <a:latin typeface="+mj-lt"/>
            </a:endParaRPr>
          </a:p>
        </p:txBody>
      </p:sp>
      <p:sp>
        <p:nvSpPr>
          <p:cNvPr id="5122" name="AutoShape 2" descr="Resultado de imagen para SUPERVI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124" name="AutoShape 4" descr="Resultado de imagen para SUPERVI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2576142"/>
            <a:ext cx="1725665" cy="170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7" name="AutoShape 7" descr="Resultado de imagen para SUPERVI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024896"/>
            <a:ext cx="3286125" cy="139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1099542" y="520835"/>
            <a:ext cx="737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COMPONENTE 5</a:t>
            </a:r>
            <a:endParaRPr lang="es-E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57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53482863"/>
              </p:ext>
            </p:extLst>
          </p:nvPr>
        </p:nvGraphicFramePr>
        <p:xfrm>
          <a:off x="878123" y="1844824"/>
          <a:ext cx="7387753" cy="4155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3563888" y="1124744"/>
            <a:ext cx="6913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>
                <a:latin typeface="+mj-lt"/>
                <a:cs typeface="Times New Roman" pitchFamily="18" charset="0"/>
              </a:rPr>
              <a:t>SUPERVISIÓN</a:t>
            </a:r>
            <a:endParaRPr lang="es-MX" sz="24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95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14375" y="2204864"/>
            <a:ext cx="7715250" cy="49530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s-MX" sz="2000" b="1" dirty="0">
                <a:latin typeface="+mj-lt"/>
                <a:cs typeface="Times New Roman" pitchFamily="18" charset="0"/>
              </a:rPr>
              <a:t>Asegurar que las Instituciones cuenten con controles preventivos.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es-MX" sz="2000" b="1" dirty="0">
              <a:latin typeface="+mj-lt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s-MX" sz="2000" b="1" dirty="0">
                <a:latin typeface="+mj-lt"/>
                <a:cs typeface="Times New Roman" pitchFamily="18" charset="0"/>
              </a:rPr>
              <a:t>Asegurar el cumplimiento de las metas y objetivos de la Institución.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es-MX" sz="2000" b="1" dirty="0">
              <a:latin typeface="+mj-lt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s-MX" sz="2000" b="1" dirty="0">
                <a:latin typeface="+mj-lt"/>
                <a:cs typeface="Times New Roman" pitchFamily="18" charset="0"/>
              </a:rPr>
              <a:t>Prevenir los riesgos que puedan evitar el logro de las metas y objetivos de la Institución.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es-MX" sz="2000" b="1" dirty="0">
              <a:latin typeface="+mj-lt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s-MX" sz="2000" b="1" dirty="0">
                <a:latin typeface="+mj-lt"/>
                <a:cs typeface="Times New Roman" pitchFamily="18" charset="0"/>
              </a:rPr>
              <a:t>Propiciar la adecuada rendición de cuentas y transparentar el ejercicio de la Gestión Pública.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es-MX" sz="2000" b="1" dirty="0">
              <a:latin typeface="+mj-lt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s-MX" sz="2000" b="1" u="sng" dirty="0">
                <a:latin typeface="+mj-lt"/>
                <a:cs typeface="Times New Roman" pitchFamily="18" charset="0"/>
              </a:rPr>
              <a:t>Impulsar gradualmente la cultura de la autoevaluación.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black">
          <a:xfrm>
            <a:off x="1331640" y="764704"/>
            <a:ext cx="6715172" cy="7191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s-MX" sz="4000" b="1" dirty="0">
                <a:solidFill>
                  <a:schemeClr val="tx2"/>
                </a:solidFill>
                <a:latin typeface="+mj-lt"/>
              </a:rPr>
              <a:t>Visión del Control Interno</a:t>
            </a:r>
            <a:endParaRPr lang="es-ES" sz="4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7385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Diagrama"/>
          <p:cNvGraphicFramePr/>
          <p:nvPr>
            <p:extLst>
              <p:ext uri="{D42A27DB-BD31-4B8C-83A1-F6EECF244321}">
                <p14:modId xmlns:p14="http://schemas.microsoft.com/office/powerpoint/2010/main" val="3236837093"/>
              </p:ext>
            </p:extLst>
          </p:nvPr>
        </p:nvGraphicFramePr>
        <p:xfrm>
          <a:off x="-108520" y="2420888"/>
          <a:ext cx="900100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2 CuadroTexto"/>
          <p:cNvSpPr txBox="1"/>
          <p:nvPr/>
        </p:nvSpPr>
        <p:spPr>
          <a:xfrm>
            <a:off x="880118" y="982396"/>
            <a:ext cx="7455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>
                <a:latin typeface="Arial" pitchFamily="34" charset="0"/>
                <a:cs typeface="Arial" pitchFamily="34" charset="0"/>
              </a:rPr>
              <a:t> Implementación gradual del</a:t>
            </a:r>
          </a:p>
          <a:p>
            <a:pPr algn="ctr"/>
            <a:r>
              <a:rPr lang="es-MX" sz="2400" b="1" i="1" dirty="0">
                <a:latin typeface="Arial" pitchFamily="34" charset="0"/>
                <a:cs typeface="Arial" pitchFamily="34" charset="0"/>
              </a:rPr>
              <a:t>Modelo Estatal de Control Interno Institucional</a:t>
            </a:r>
            <a:endParaRPr lang="es-ES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4 Imagen" descr="123.jpg"/>
          <p:cNvPicPr>
            <a:picLocks noChangeAspect="1"/>
          </p:cNvPicPr>
          <p:nvPr/>
        </p:nvPicPr>
        <p:blipFill>
          <a:blip r:embed="rId7" cstate="print"/>
          <a:srcRect l="4163" t="6546"/>
          <a:stretch>
            <a:fillRect/>
          </a:stretch>
        </p:blipFill>
        <p:spPr>
          <a:xfrm>
            <a:off x="3258783" y="5192426"/>
            <a:ext cx="1510541" cy="711465"/>
          </a:xfrm>
          <a:prstGeom prst="rect">
            <a:avLst/>
          </a:prstGeom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80209" y="2247068"/>
            <a:ext cx="1128243" cy="81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7 Imagen" descr="comiteOrganizador.jpg"/>
          <p:cNvPicPr>
            <a:picLocks noChangeAspect="1"/>
          </p:cNvPicPr>
          <p:nvPr/>
        </p:nvPicPr>
        <p:blipFill rotWithShape="1">
          <a:blip r:embed="rId9" cstate="print"/>
          <a:srcRect l="3444" t="6720" r="1"/>
          <a:stretch/>
        </p:blipFill>
        <p:spPr>
          <a:xfrm>
            <a:off x="1661948" y="2267991"/>
            <a:ext cx="1024253" cy="715479"/>
          </a:xfrm>
          <a:prstGeom prst="rect">
            <a:avLst/>
          </a:prstGeom>
          <a:ln>
            <a:noFill/>
          </a:ln>
        </p:spPr>
      </p:pic>
      <p:pic>
        <p:nvPicPr>
          <p:cNvPr id="9" name="8 Imagen" descr="cronogramaFractali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35080" y="5444781"/>
            <a:ext cx="1476303" cy="549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9 Imagen" descr="servici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1505" y="5202435"/>
            <a:ext cx="1062421" cy="709064"/>
          </a:xfrm>
          <a:prstGeom prst="rect">
            <a:avLst/>
          </a:prstGeom>
        </p:spPr>
      </p:pic>
      <p:pic>
        <p:nvPicPr>
          <p:cNvPr id="11" name="11 Imagen" descr="boletin oficial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1027" y="3890737"/>
            <a:ext cx="48087" cy="49858"/>
          </a:xfrm>
          <a:prstGeom prst="rect">
            <a:avLst/>
          </a:prstGeom>
        </p:spPr>
      </p:pic>
      <p:pic>
        <p:nvPicPr>
          <p:cNvPr id="13" name="Picture 2" descr="http://congresoseegg2011.atlantacongress.org/userfiles/image/CONGRESOS/2011/SEEGG/Comite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5280" y="2484971"/>
            <a:ext cx="1142987" cy="62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1343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FC13CB4-4B82-455B-B6ED-E0019105D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450"/>
          <a:stretch/>
        </p:blipFill>
        <p:spPr>
          <a:xfrm>
            <a:off x="899592" y="2996952"/>
            <a:ext cx="9484392" cy="2398576"/>
          </a:xfrm>
          <a:prstGeom prst="rect">
            <a:avLst/>
          </a:prstGeom>
        </p:spPr>
      </p:pic>
      <p:pic>
        <p:nvPicPr>
          <p:cNvPr id="4" name="Imagen 3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B9452FDF-A0DD-4AE7-8701-D099C866C44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1" r="8012" b="81405"/>
          <a:stretch/>
        </p:blipFill>
        <p:spPr>
          <a:xfrm>
            <a:off x="1835696" y="260648"/>
            <a:ext cx="4104456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black">
          <a:xfrm>
            <a:off x="445765" y="1773758"/>
            <a:ext cx="8302701" cy="7191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defRPr/>
            </a:pPr>
            <a:r>
              <a:rPr lang="es-MX" sz="3200" b="1" dirty="0">
                <a:latin typeface="+mj-lt"/>
              </a:rPr>
              <a:t>El Control Interno es un proceso…</a:t>
            </a:r>
            <a:endParaRPr lang="es-ES" sz="3200" b="1" dirty="0">
              <a:latin typeface="+mj-lt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81160" y="2780931"/>
            <a:ext cx="8467304" cy="255389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SzPct val="150000"/>
              <a:defRPr/>
            </a:pPr>
            <a:r>
              <a:rPr lang="es-MX" sz="2400" dirty="0">
                <a:solidFill>
                  <a:schemeClr val="bg1"/>
                </a:solidFill>
                <a:latin typeface="+mj-lt"/>
              </a:rPr>
              <a:t>Proceso efectuado por el Órgano de Gobierno, el Titular, la Administración y los demás servidores públicos de una Institución, con el Objeto de proporcionar una seguridad razonable sobre la consecución de los </a:t>
            </a:r>
            <a:r>
              <a:rPr lang="es-MX" sz="2400" u="sng" dirty="0">
                <a:solidFill>
                  <a:schemeClr val="bg1"/>
                </a:solidFill>
                <a:latin typeface="+mj-lt"/>
              </a:rPr>
              <a:t>objetivos institucionales </a:t>
            </a:r>
            <a:r>
              <a:rPr lang="es-MX" sz="2400" dirty="0">
                <a:solidFill>
                  <a:schemeClr val="bg1"/>
                </a:solidFill>
                <a:latin typeface="+mj-lt"/>
              </a:rPr>
              <a:t>y la salvaguarda de los recursos públicos, así como para prevenir la </a:t>
            </a:r>
            <a:r>
              <a:rPr lang="es-MX" sz="2400" u="sng" dirty="0">
                <a:solidFill>
                  <a:schemeClr val="bg1"/>
                </a:solidFill>
                <a:latin typeface="+mj-lt"/>
              </a:rPr>
              <a:t>corrupción.</a:t>
            </a:r>
            <a:endParaRPr lang="es-ES" sz="2400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15616" y="983410"/>
            <a:ext cx="737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CONCEPTO</a:t>
            </a:r>
            <a:endParaRPr lang="es-E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58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03548" y="1673144"/>
            <a:ext cx="8136904" cy="5010084"/>
            <a:chOff x="163286" y="1691516"/>
            <a:chExt cx="8136904" cy="5379416"/>
          </a:xfrm>
        </p:grpSpPr>
        <p:sp>
          <p:nvSpPr>
            <p:cNvPr id="5" name="Flecha derecha 4"/>
            <p:cNvSpPr/>
            <p:nvPr/>
          </p:nvSpPr>
          <p:spPr>
            <a:xfrm>
              <a:off x="163286" y="3890192"/>
              <a:ext cx="8136904" cy="144016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415313" y="2537783"/>
              <a:ext cx="1884209" cy="165618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NORMA GENERAL DE CONTROL INTERNO</a:t>
              </a:r>
            </a:p>
            <a:p>
              <a:pPr algn="ctr"/>
              <a:r>
                <a:rPr lang="es-MX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(NGCI)</a:t>
              </a:r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451318" y="4365672"/>
              <a:ext cx="1884209" cy="504056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2013</a:t>
              </a: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2959597" y="4351384"/>
              <a:ext cx="1884209" cy="504056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2017</a:t>
              </a:r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2910748" y="2519736"/>
              <a:ext cx="1884209" cy="165618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MODELO ESTATA DEL MARCO INTEGRADO DE CONTROL INTERNO</a:t>
              </a:r>
            </a:p>
            <a:p>
              <a:pPr algn="ctr"/>
              <a:r>
                <a:rPr lang="es-MX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(MEMICI)</a:t>
              </a:r>
            </a:p>
          </p:txBody>
        </p:sp>
        <p:sp>
          <p:nvSpPr>
            <p:cNvPr id="11" name="Rectángulo redondeado 10"/>
            <p:cNvSpPr/>
            <p:nvPr/>
          </p:nvSpPr>
          <p:spPr>
            <a:xfrm>
              <a:off x="5263853" y="4351384"/>
              <a:ext cx="1884209" cy="504056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2018</a:t>
              </a: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5263853" y="5086228"/>
              <a:ext cx="1884209" cy="143911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MANUAL DE APLICACIÓN DEL MEMICI</a:t>
              </a: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2651570" y="6670822"/>
              <a:ext cx="21740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LINEA DEL TIEMPO</a:t>
              </a: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7665" y="5289243"/>
              <a:ext cx="1696214" cy="11758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8" name="Picture 4" descr="Imagen relacionad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597" y="3068960"/>
              <a:ext cx="1612403" cy="1075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errar llave 14"/>
            <p:cNvSpPr/>
            <p:nvPr/>
          </p:nvSpPr>
          <p:spPr>
            <a:xfrm rot="16200000">
              <a:off x="4886990" y="-28654"/>
              <a:ext cx="622384" cy="4708747"/>
            </a:xfrm>
            <a:prstGeom prst="rightBrac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4252898" y="1691516"/>
              <a:ext cx="1903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PAR CONCISTENTE</a:t>
              </a:r>
            </a:p>
          </p:txBody>
        </p:sp>
      </p:grpSp>
      <p:sp>
        <p:nvSpPr>
          <p:cNvPr id="17" name="CuadroTexto 16"/>
          <p:cNvSpPr txBox="1"/>
          <p:nvPr/>
        </p:nvSpPr>
        <p:spPr>
          <a:xfrm>
            <a:off x="791580" y="844243"/>
            <a:ext cx="7724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NORMATIVA ESTATAL DE CONTROL INTERNO</a:t>
            </a:r>
          </a:p>
        </p:txBody>
      </p:sp>
    </p:spTree>
    <p:extLst>
      <p:ext uri="{BB962C8B-B14F-4D97-AF65-F5344CB8AC3E}">
        <p14:creationId xmlns:p14="http://schemas.microsoft.com/office/powerpoint/2010/main" val="116747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642941" y="465074"/>
            <a:ext cx="7715272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es-MX" sz="24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s-MX" sz="24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Modelo Estatal del Marco Integrado de Control Interno para el Sector Público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214298" y="2060848"/>
            <a:ext cx="8715404" cy="4077304"/>
            <a:chOff x="214283" y="1917253"/>
            <a:chExt cx="8715404" cy="4436923"/>
          </a:xfrm>
        </p:grpSpPr>
        <p:sp>
          <p:nvSpPr>
            <p:cNvPr id="5" name="5 Rectángulo"/>
            <p:cNvSpPr/>
            <p:nvPr/>
          </p:nvSpPr>
          <p:spPr>
            <a:xfrm>
              <a:off x="500034" y="1917253"/>
              <a:ext cx="8215371" cy="7694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69868" indent="-269868" algn="ctr"/>
              <a:r>
                <a:rPr lang="es-MX" sz="2400" b="1" dirty="0">
                  <a:solidFill>
                    <a:schemeClr val="tx1"/>
                  </a:solidFill>
                </a:rPr>
                <a:t>Atiende </a:t>
              </a:r>
              <a:r>
                <a:rPr lang="es-MX" sz="2000" dirty="0">
                  <a:solidFill>
                    <a:schemeClr val="tx1"/>
                  </a:solidFill>
                </a:rPr>
                <a:t>al  Sistema Nacional Anticorrupción y </a:t>
              </a:r>
            </a:p>
            <a:p>
              <a:pPr marL="269868" indent="-269868" algn="ctr"/>
              <a:r>
                <a:rPr lang="es-MX" sz="2000" dirty="0">
                  <a:solidFill>
                    <a:schemeClr val="tx1"/>
                  </a:solidFill>
                </a:rPr>
                <a:t>Sistema Nacional de Fiscalización.</a:t>
              </a:r>
            </a:p>
          </p:txBody>
        </p:sp>
        <p:sp>
          <p:nvSpPr>
            <p:cNvPr id="6" name="Oval 22"/>
            <p:cNvSpPr>
              <a:spLocks noChangeArrowheads="1"/>
            </p:cNvSpPr>
            <p:nvPr/>
          </p:nvSpPr>
          <p:spPr bwMode="auto">
            <a:xfrm>
              <a:off x="395539" y="4849347"/>
              <a:ext cx="2470609" cy="1435829"/>
            </a:xfrm>
            <a:prstGeom prst="ellipse">
              <a:avLst/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defRPr/>
              </a:pPr>
              <a:endParaRPr lang="es-E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22"/>
            <p:cNvSpPr>
              <a:spLocks noChangeArrowheads="1"/>
            </p:cNvSpPr>
            <p:nvPr/>
          </p:nvSpPr>
          <p:spPr bwMode="auto">
            <a:xfrm>
              <a:off x="3172187" y="4849344"/>
              <a:ext cx="2585319" cy="1410480"/>
            </a:xfrm>
            <a:prstGeom prst="ellipse">
              <a:avLst/>
            </a:prstGeom>
            <a:solidFill>
              <a:srgbClr val="FD825B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defRPr/>
              </a:pPr>
              <a:endParaRPr lang="es-E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6024554" y="4882160"/>
              <a:ext cx="2470609" cy="1472016"/>
            </a:xfrm>
            <a:prstGeom prst="ellipse">
              <a:avLst/>
            </a:prstGeom>
            <a:solidFill>
              <a:srgbClr val="92D05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defRPr/>
              </a:pPr>
              <a:endPara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gray">
            <a:xfrm>
              <a:off x="214283" y="3622225"/>
              <a:ext cx="8715404" cy="7386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s-MX"/>
              </a:defPPr>
              <a:lvl1pPr marL="269875" indent="-269875" algn="ctr">
                <a:defRPr>
                  <a:solidFill>
                    <a:schemeClr val="tx1"/>
                  </a:solidFill>
                </a:defRPr>
              </a:lvl1pPr>
            </a:lstStyle>
            <a:p>
              <a:r>
                <a:rPr lang="es-ES" sz="2400" b="1" dirty="0"/>
                <a:t>Proporcionar un grado de seguridad razonable </a:t>
              </a:r>
            </a:p>
            <a:p>
              <a:r>
                <a:rPr lang="es-ES" dirty="0"/>
                <a:t>en cuanto a la consecución de objetivos dentro de las siguientes categorías:</a:t>
              </a:r>
            </a:p>
          </p:txBody>
        </p:sp>
        <p:sp>
          <p:nvSpPr>
            <p:cNvPr id="10" name="Rectángulo 1"/>
            <p:cNvSpPr/>
            <p:nvPr/>
          </p:nvSpPr>
          <p:spPr>
            <a:xfrm>
              <a:off x="3242424" y="5198830"/>
              <a:ext cx="248170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600" b="1" dirty="0"/>
                <a:t>Confiabilidad de la</a:t>
              </a:r>
            </a:p>
            <a:p>
              <a:pPr algn="ctr"/>
              <a:r>
                <a:rPr lang="es-ES" sz="1600" b="1" dirty="0"/>
                <a:t> Información</a:t>
              </a:r>
              <a:endParaRPr lang="es-MX" sz="1600" b="1" dirty="0"/>
            </a:p>
          </p:txBody>
        </p:sp>
        <p:sp>
          <p:nvSpPr>
            <p:cNvPr id="11" name="Rectángulo 8"/>
            <p:cNvSpPr/>
            <p:nvPr/>
          </p:nvSpPr>
          <p:spPr>
            <a:xfrm>
              <a:off x="587827" y="5271340"/>
              <a:ext cx="21214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600" b="1" dirty="0"/>
                <a:t>Eficacia y eficiencia </a:t>
              </a:r>
            </a:p>
            <a:p>
              <a:pPr algn="ctr"/>
              <a:r>
                <a:rPr lang="es-ES" sz="1600" b="1" dirty="0"/>
                <a:t>de las operaciones</a:t>
              </a:r>
              <a:endParaRPr lang="es-MX" sz="1600" b="1" dirty="0"/>
            </a:p>
          </p:txBody>
        </p:sp>
        <p:sp>
          <p:nvSpPr>
            <p:cNvPr id="12" name="Rectángulo 9"/>
            <p:cNvSpPr/>
            <p:nvPr/>
          </p:nvSpPr>
          <p:spPr>
            <a:xfrm>
              <a:off x="6221934" y="5188276"/>
              <a:ext cx="207584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600" b="1" dirty="0"/>
                <a:t>Cumplimiento de las leyes y Normatividad aplicable</a:t>
              </a:r>
              <a:endParaRPr lang="es-MX" sz="1600" b="1" dirty="0"/>
            </a:p>
          </p:txBody>
        </p:sp>
        <p:sp>
          <p:nvSpPr>
            <p:cNvPr id="13" name="24 Flecha abajo"/>
            <p:cNvSpPr/>
            <p:nvPr/>
          </p:nvSpPr>
          <p:spPr>
            <a:xfrm>
              <a:off x="2857490" y="2835267"/>
              <a:ext cx="3214711" cy="715520"/>
            </a:xfrm>
            <a:prstGeom prst="downArrow">
              <a:avLst/>
            </a:prstGeom>
            <a:solidFill>
              <a:srgbClr val="C0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/>
                <a:t>PROPÓSITO</a:t>
              </a:r>
            </a:p>
          </p:txBody>
        </p:sp>
        <p:cxnSp>
          <p:nvCxnSpPr>
            <p:cNvPr id="14" name="26 Conector recto de flecha"/>
            <p:cNvCxnSpPr/>
            <p:nvPr/>
          </p:nvCxnSpPr>
          <p:spPr>
            <a:xfrm flipH="1">
              <a:off x="2483771" y="4408044"/>
              <a:ext cx="527809" cy="71438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29 Conector recto de flecha"/>
            <p:cNvCxnSpPr/>
            <p:nvPr/>
          </p:nvCxnSpPr>
          <p:spPr>
            <a:xfrm rot="5400000">
              <a:off x="4287043" y="4621563"/>
              <a:ext cx="428628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30 Conector recto de flecha"/>
            <p:cNvCxnSpPr/>
            <p:nvPr/>
          </p:nvCxnSpPr>
          <p:spPr>
            <a:xfrm rot="16200000" flipH="1">
              <a:off x="5836986" y="4472262"/>
              <a:ext cx="714380" cy="50006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696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black">
          <a:xfrm>
            <a:off x="0" y="1052738"/>
            <a:ext cx="8748464" cy="28622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just">
              <a:buBlip>
                <a:blip r:embed="rId2"/>
              </a:buBlip>
              <a:defRPr/>
            </a:pPr>
            <a:r>
              <a:rPr lang="es-MX" sz="2400" dirty="0">
                <a:latin typeface="+mj-lt"/>
              </a:rPr>
              <a:t>    </a:t>
            </a:r>
            <a:r>
              <a:rPr lang="es-MX" sz="2400" dirty="0">
                <a:cs typeface="Times New Roman" panose="02020603050405020304" pitchFamily="18" charset="0"/>
              </a:rPr>
              <a:t>Conforma un </a:t>
            </a:r>
            <a:r>
              <a:rPr lang="es-MX" sz="2400" b="1" u="sng" dirty="0">
                <a:cs typeface="Times New Roman" panose="02020603050405020304" pitchFamily="18" charset="0"/>
              </a:rPr>
              <a:t>sistema integral y continuo</a:t>
            </a:r>
            <a:r>
              <a:rPr lang="es-MX" sz="2400" dirty="0">
                <a:cs typeface="Times New Roman" panose="02020603050405020304" pitchFamily="18" charset="0"/>
              </a:rPr>
              <a:t> aplicable al entorno </a:t>
            </a:r>
          </a:p>
          <a:p>
            <a:pPr algn="just">
              <a:defRPr/>
            </a:pPr>
            <a:r>
              <a:rPr lang="es-MX" sz="2400" dirty="0">
                <a:cs typeface="Times New Roman" panose="02020603050405020304" pitchFamily="18" charset="0"/>
              </a:rPr>
              <a:t>       operativo de una institución.</a:t>
            </a:r>
            <a:endParaRPr lang="es-ES" sz="2400" dirty="0"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black">
          <a:xfrm>
            <a:off x="0" y="4581130"/>
            <a:ext cx="9144000" cy="28622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just">
              <a:buBlip>
                <a:blip r:embed="rId2"/>
              </a:buBlip>
              <a:defRPr/>
            </a:pPr>
            <a:r>
              <a:rPr lang="es-ES" sz="2400" dirty="0"/>
              <a:t>    Si bien el Titular de la Institución es el primer responsable del </a:t>
            </a:r>
          </a:p>
          <a:p>
            <a:pPr algn="just">
              <a:defRPr/>
            </a:pPr>
            <a:r>
              <a:rPr lang="es-ES" sz="2400" dirty="0"/>
              <a:t>        control interno, </a:t>
            </a:r>
            <a:r>
              <a:rPr lang="es-ES" sz="2400" b="1" u="sng" dirty="0"/>
              <a:t>todos los servidores públicos </a:t>
            </a:r>
            <a:r>
              <a:rPr lang="es-ES" sz="2400" dirty="0"/>
              <a:t>de ésta desempeñan </a:t>
            </a:r>
          </a:p>
          <a:p>
            <a:pPr algn="just">
              <a:defRPr/>
            </a:pPr>
            <a:r>
              <a:rPr lang="es-ES" sz="2400" dirty="0"/>
              <a:t>        un papel importante en la implementación del control interno.</a:t>
            </a:r>
          </a:p>
          <a:p>
            <a:pPr algn="just">
              <a:buBlip>
                <a:blip r:embed="rId2"/>
              </a:buBlip>
              <a:defRPr/>
            </a:pPr>
            <a:endParaRPr lang="es-ES" sz="2400" dirty="0">
              <a:latin typeface="+mj-lt"/>
            </a:endParaRPr>
          </a:p>
          <a:p>
            <a:pPr algn="just">
              <a:buBlip>
                <a:blip r:embed="rId2"/>
              </a:buBlip>
              <a:defRPr/>
            </a:pPr>
            <a:endParaRPr lang="es-MX" sz="2400" dirty="0">
              <a:latin typeface="+mj-lt"/>
            </a:endParaRPr>
          </a:p>
          <a:p>
            <a:pPr algn="just">
              <a:defRPr/>
            </a:pPr>
            <a:endParaRPr lang="es-ES" sz="2400" dirty="0">
              <a:latin typeface="+mj-lt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0" y="846017"/>
            <a:ext cx="9144000" cy="4167161"/>
            <a:chOff x="0" y="846017"/>
            <a:chExt cx="9144000" cy="4167161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black">
            <a:xfrm>
              <a:off x="445763" y="846017"/>
              <a:ext cx="8302701" cy="719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>
                <a:defRPr/>
              </a:pPr>
              <a:r>
                <a:rPr lang="es-MX" sz="4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Características del Control Interno:</a:t>
              </a:r>
            </a:p>
            <a:p>
              <a:pPr>
                <a:defRPr/>
              </a:pPr>
              <a:endParaRPr lang="es-ES" sz="4000" b="1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black">
            <a:xfrm>
              <a:off x="3" y="3275965"/>
              <a:ext cx="7866631" cy="5850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just">
                <a:buBlip>
                  <a:blip r:embed="rId2"/>
                </a:buBlip>
                <a:defRPr/>
              </a:pPr>
              <a:r>
                <a:rPr lang="es-ES" sz="2400" dirty="0">
                  <a:latin typeface="+mj-lt"/>
                </a:rPr>
                <a:t>    Provee una seguridad razonable, </a:t>
              </a:r>
              <a:r>
                <a:rPr lang="es-ES" sz="2400" b="1" u="sng" dirty="0">
                  <a:latin typeface="+mj-lt"/>
                </a:rPr>
                <a:t>mas no absoluta.</a:t>
              </a:r>
            </a:p>
            <a:p>
              <a:pPr algn="just">
                <a:defRPr/>
              </a:pPr>
              <a:endParaRPr lang="es-ES" sz="2400" dirty="0">
                <a:latin typeface="+mj-lt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black">
            <a:xfrm>
              <a:off x="0" y="3973755"/>
              <a:ext cx="9144000" cy="10394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just">
                <a:buBlip>
                  <a:blip r:embed="rId2"/>
                </a:buBlip>
                <a:defRPr/>
              </a:pPr>
              <a:r>
                <a:rPr lang="es-ES" sz="2400" dirty="0">
                  <a:latin typeface="+mj-lt"/>
                </a:rPr>
                <a:t>    No es un evento único y aislado, sino una </a:t>
              </a:r>
              <a:r>
                <a:rPr lang="es-ES" sz="2400" b="1" u="sng" dirty="0">
                  <a:latin typeface="+mj-lt"/>
                </a:rPr>
                <a:t>serie de acciones </a:t>
              </a:r>
              <a:r>
                <a:rPr lang="es-ES" sz="2400" dirty="0">
                  <a:latin typeface="+mj-lt"/>
                </a:rPr>
                <a:t>y </a:t>
              </a:r>
            </a:p>
            <a:p>
              <a:pPr algn="just">
                <a:defRPr/>
              </a:pPr>
              <a:r>
                <a:rPr lang="es-ES" sz="2400" dirty="0">
                  <a:latin typeface="+mj-lt"/>
                </a:rPr>
                <a:t>        procedimientos desarrollados y concatenados</a:t>
              </a:r>
              <a:endParaRPr lang="es-MX" sz="2400" dirty="0">
                <a:latin typeface="+mj-lt"/>
              </a:endParaRPr>
            </a:p>
            <a:p>
              <a:pPr algn="just">
                <a:defRPr/>
              </a:pPr>
              <a:endParaRPr lang="es-ES"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911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black">
          <a:xfrm>
            <a:off x="1403648" y="729365"/>
            <a:ext cx="8302701" cy="7191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defRPr/>
            </a:pPr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Características del Control Interno</a:t>
            </a:r>
          </a:p>
          <a:p>
            <a:pPr>
              <a:defRPr/>
            </a:pPr>
            <a:endParaRPr lang="es-ES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black">
          <a:xfrm>
            <a:off x="391876" y="1628800"/>
            <a:ext cx="8501123" cy="2290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just">
              <a:defRPr/>
            </a:pPr>
            <a:r>
              <a:rPr lang="es-ES" sz="2200" dirty="0">
                <a:latin typeface="+mj-lt"/>
              </a:rPr>
              <a:t>El titular es responsable de asegurar, con el apoyo de </a:t>
            </a:r>
            <a:r>
              <a:rPr lang="es-ES" sz="2200" b="1" u="sng" dirty="0">
                <a:latin typeface="+mj-lt"/>
              </a:rPr>
              <a:t>unidades especializadas</a:t>
            </a:r>
            <a:r>
              <a:rPr lang="es-ES" sz="2200" dirty="0">
                <a:latin typeface="+mj-lt"/>
              </a:rPr>
              <a:t> y el establecimiento de líneas de responsabilidad, que su Institución cuenta con un control interno apropiado, lo cual significa que el control interno:</a:t>
            </a:r>
          </a:p>
          <a:p>
            <a:pPr lvl="1" algn="just">
              <a:buBlip>
                <a:blip r:embed="rId2"/>
              </a:buBlip>
              <a:defRPr/>
            </a:pPr>
            <a:endParaRPr lang="es-ES" sz="2400" dirty="0">
              <a:latin typeface="+mj-lt"/>
            </a:endParaRPr>
          </a:p>
          <a:p>
            <a:pPr lvl="1" algn="just">
              <a:buBlip>
                <a:blip r:embed="rId2"/>
              </a:buBlip>
              <a:defRPr/>
            </a:pPr>
            <a:endParaRPr lang="es-ES" sz="2400" dirty="0">
              <a:latin typeface="+mj-lt"/>
            </a:endParaRPr>
          </a:p>
          <a:p>
            <a:pPr algn="just">
              <a:buBlip>
                <a:blip r:embed="rId2"/>
              </a:buBlip>
              <a:defRPr/>
            </a:pPr>
            <a:endParaRPr lang="es-ES" sz="2400" dirty="0">
              <a:latin typeface="+mj-lt"/>
            </a:endParaRPr>
          </a:p>
          <a:p>
            <a:pPr algn="just">
              <a:buBlip>
                <a:blip r:embed="rId2"/>
              </a:buBlip>
              <a:defRPr/>
            </a:pPr>
            <a:endParaRPr lang="es-MX" sz="2400" dirty="0">
              <a:latin typeface="+mj-lt"/>
            </a:endParaRPr>
          </a:p>
          <a:p>
            <a:pPr algn="just">
              <a:defRPr/>
            </a:pPr>
            <a:endParaRPr lang="es-ES" sz="2400" dirty="0">
              <a:latin typeface="+mj-lt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096774429"/>
              </p:ext>
            </p:extLst>
          </p:nvPr>
        </p:nvGraphicFramePr>
        <p:xfrm>
          <a:off x="821506" y="3428999"/>
          <a:ext cx="7572428" cy="3418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3475543-A902-4265-A5F6-6F41D7956C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4414635"/>
              </p:ext>
            </p:extLst>
          </p:nvPr>
        </p:nvGraphicFramePr>
        <p:xfrm>
          <a:off x="3415223" y="2276872"/>
          <a:ext cx="5336901" cy="385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36799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fentect.org.br/media/CACHE/images/media_noticias/set/c786944cf94812737e939dc5d54c77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1" y="2474478"/>
            <a:ext cx="1478565" cy="19090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4" name="Rectangle 4"/>
          <p:cNvSpPr>
            <a:spLocks noChangeArrowheads="1"/>
          </p:cNvSpPr>
          <p:nvPr/>
        </p:nvSpPr>
        <p:spPr bwMode="black">
          <a:xfrm>
            <a:off x="91242" y="503841"/>
            <a:ext cx="9144000" cy="7191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Modelo Estatal del Marco Integrado de Control Interno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es-ES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975614539"/>
              </p:ext>
            </p:extLst>
          </p:nvPr>
        </p:nvGraphicFramePr>
        <p:xfrm>
          <a:off x="-180528" y="3762966"/>
          <a:ext cx="7166179" cy="4159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1084299" y="1243824"/>
            <a:ext cx="4185071" cy="2007573"/>
            <a:chOff x="0" y="0"/>
            <a:chExt cx="5514393" cy="2007573"/>
          </a:xfr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ángulo redondeado 6"/>
            <p:cNvSpPr/>
            <p:nvPr/>
          </p:nvSpPr>
          <p:spPr>
            <a:xfrm>
              <a:off x="0" y="0"/>
              <a:ext cx="5514393" cy="200757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98002" y="98002"/>
              <a:ext cx="4967330" cy="181156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1" tIns="95251" rIns="95251" bIns="95251" numCol="1" spcCol="1270" anchor="ctr" anchorCtr="0">
              <a:noAutofit/>
            </a:bodyPr>
            <a:lstStyle/>
            <a:p>
              <a:pPr algn="ctr" defTabSz="11112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>
                  <a:latin typeface="+mj-lt"/>
                </a:rPr>
                <a:t>CRITERIOS</a:t>
              </a:r>
            </a:p>
            <a:p>
              <a:pPr algn="ctr" defTabSz="11112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>
                  <a:latin typeface="+mj-lt"/>
                </a:rPr>
                <a:t>Provee criterios para evaluar el diseño, implementación y la eficacia operativa del control interno en las instituciones de la Administración Pública.</a:t>
              </a:r>
              <a:endParaRPr lang="es-MX" sz="2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pic>
        <p:nvPicPr>
          <p:cNvPr id="2058" name="Picture 10" descr="Imagen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70" y="1436808"/>
            <a:ext cx="3688400" cy="207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120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255480594"/>
              </p:ext>
            </p:extLst>
          </p:nvPr>
        </p:nvGraphicFramePr>
        <p:xfrm>
          <a:off x="395536" y="3062185"/>
          <a:ext cx="7924091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Resultado de imagen para IMAGENES DE direcc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814" y="1139307"/>
            <a:ext cx="3648372" cy="189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7 CuadroTexto"/>
          <p:cNvSpPr txBox="1"/>
          <p:nvPr/>
        </p:nvSpPr>
        <p:spPr>
          <a:xfrm>
            <a:off x="1187624" y="332656"/>
            <a:ext cx="737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MODELO</a:t>
            </a:r>
            <a:endParaRPr lang="es-E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7467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5521</TotalTime>
  <Words>1836</Words>
  <Application>Microsoft Office PowerPoint</Application>
  <PresentationFormat>Presentación en pantalla (4:3)</PresentationFormat>
  <Paragraphs>275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Calibri</vt:lpstr>
      <vt:lpstr>Interstate-LightCompressed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Gerardo Castillo</dc:creator>
  <cp:lastModifiedBy>Ma.de los Angeles Rodríguez Banda</cp:lastModifiedBy>
  <cp:revision>340</cp:revision>
  <cp:lastPrinted>2018-05-17T14:41:26Z</cp:lastPrinted>
  <dcterms:created xsi:type="dcterms:W3CDTF">2018-01-31T19:10:44Z</dcterms:created>
  <dcterms:modified xsi:type="dcterms:W3CDTF">2024-01-17T14:53:03Z</dcterms:modified>
</cp:coreProperties>
</file>