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8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geles\Desktop\Copia%20de%20MatrizdeRiesgosInstitucionales_F-DAD-067-ejemplo%201.xlsx" TargetMode="External"/><Relationship Id="rId1" Type="http://schemas.openxmlformats.org/officeDocument/2006/relationships/image" Target="../media/image37.emf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6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MAPA DE RIESGOS</a:t>
            </a:r>
          </a:p>
        </c:rich>
      </c:tx>
      <c:layout>
        <c:manualLayout>
          <c:xMode val="edge"/>
          <c:yMode val="edge"/>
          <c:x val="0.19475649687207069"/>
          <c:y val="3.664982420747838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3251917410741357E-2"/>
          <c:y val="0.13272579921361549"/>
          <c:w val="0.87429499124817134"/>
          <c:h val="0.81519999325344705"/>
        </c:manualLayout>
      </c:layout>
      <c:scatterChart>
        <c:scatterStyle val="lineMarker"/>
        <c:varyColors val="0"/>
        <c:ser>
          <c:idx val="0"/>
          <c:order val="0"/>
          <c:tx>
            <c:strRef>
              <c:f>'Grafica de MAPA de RIESGOS'!$A$13:$A$15</c:f>
              <c:strCache>
                <c:ptCount val="3"/>
                <c:pt idx="0">
                  <c:v>No. de Riesgo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00CCFF"/>
              </a:solidFill>
              <a:ln>
                <a:solidFill>
                  <a:srgbClr val="0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lang="es-ES"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'Grafica de MAPA de RIESGOS'!$C$16:$C$35</c:f>
              <c:numCache>
                <c:formatCode>General</c:formatCode>
                <c:ptCount val="20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xVal>
          <c:yVal>
            <c:numRef>
              <c:f>'Grafica de MAPA de RIESGOS'!$D$16:$D$35</c:f>
              <c:numCache>
                <c:formatCode>General</c:formatCode>
                <c:ptCount val="20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40-4A07-AD1F-E39EC33BF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906496"/>
        <c:axId val="146929152"/>
      </c:scatterChart>
      <c:valAx>
        <c:axId val="146906496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lang="es-ES" sz="11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 GRADO  DE  IMPACTO </a:t>
                </a:r>
              </a:p>
            </c:rich>
          </c:tx>
          <c:layout>
            <c:manualLayout>
              <c:xMode val="edge"/>
              <c:yMode val="edge"/>
              <c:x val="0.40960521773130176"/>
              <c:y val="0.94473376050665736"/>
            </c:manualLayout>
          </c:layout>
          <c:overlay val="0"/>
          <c:spPr>
            <a:solidFill>
              <a:srgbClr val="FFFFFF"/>
            </a:solidFill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ES" sz="900" b="1" i="1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146929152"/>
        <c:crosses val="autoZero"/>
        <c:crossBetween val="midCat"/>
        <c:majorUnit val="1"/>
        <c:minorUnit val="0.5"/>
      </c:valAx>
      <c:valAx>
        <c:axId val="146929152"/>
        <c:scaling>
          <c:orientation val="minMax"/>
          <c:max val="10"/>
        </c:scaling>
        <c:delete val="0"/>
        <c:axPos val="l"/>
        <c:title>
          <c:tx>
            <c:rich>
              <a:bodyPr/>
              <a:lstStyle/>
              <a:p>
                <a:pPr>
                  <a:defRPr lang="es-ES" sz="11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 PROBABILIDAD  DE OCURRENCIA   .</a:t>
                </a:r>
              </a:p>
            </c:rich>
          </c:tx>
          <c:layout>
            <c:manualLayout>
              <c:xMode val="edge"/>
              <c:yMode val="edge"/>
              <c:x val="7.0620728668821364E-3"/>
              <c:y val="0.24870498475140196"/>
            </c:manualLayout>
          </c:layout>
          <c:overlay val="0"/>
          <c:spPr>
            <a:solidFill>
              <a:srgbClr val="FFFFFF"/>
            </a:solidFill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ES" sz="900" b="1" i="1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146906496"/>
        <c:crosses val="autoZero"/>
        <c:crossBetween val="midCat"/>
        <c:majorUnit val="1"/>
        <c:minorUnit val="0.5"/>
      </c:valAx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gradFill rotWithShape="0">
      <a:gsLst>
        <a:gs pos="0">
          <a:srgbClr val="0047FF"/>
        </a:gs>
        <a:gs pos="13000">
          <a:srgbClr val="000082"/>
        </a:gs>
        <a:gs pos="28000">
          <a:srgbClr val="0047FF"/>
        </a:gs>
        <a:gs pos="42000">
          <a:srgbClr val="000082"/>
        </a:gs>
        <a:gs pos="57001">
          <a:srgbClr val="0047FF"/>
        </a:gs>
        <a:gs pos="72000">
          <a:srgbClr val="000082"/>
        </a:gs>
        <a:gs pos="87000">
          <a:srgbClr val="0047FF"/>
        </a:gs>
        <a:gs pos="100000">
          <a:srgbClr val="000082"/>
        </a:gs>
      </a:gsLst>
      <a:lin ang="27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1E0-AD65-4AE1-993C-5CDC484DDE24}" type="datetimeFigureOut">
              <a:rPr lang="es-MX" smtClean="0"/>
              <a:t>17/01/2024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356-8E37-4940-9461-8FA46A104FDC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A78FC72-4FE4-4EFD-88FF-69001D832D63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1177A470-A489-432E-83D5-24C6B6FCC166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0" name="Imagen 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4DCD63D-19A3-4218-8BD8-CCD3B4CB1C9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F201F87-A298-4EBD-8D2C-7B14997898F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E937B4E-379D-4CE2-B80B-C2D2DD7EDC7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0E9D97F-7805-4E5C-982D-A75654C9C67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A90BDF2-26AF-4DE6-B281-17A7A23B19F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869BF58-D36D-43A4-B7C0-1A77C9B7292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1C550A0-E8D1-45D8-A8B2-3ABD6A45CD5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262ADFE-4095-4886-A94A-58901D4C601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6078A81-DB8E-493A-BBE8-6B8BBF864B0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47DDFC8-3023-4561-B6B6-3D8BCDB342F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6D0C202-F723-46C8-B5C8-0F54B32794B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DEA2B2E-ABEA-4D9E-822E-070076A96A0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7566CD6-CC31-421E-984F-FC5B0703C11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F8DDA77-9D8D-47F9-A5AD-13B2117E16E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2AA28C3-DFE8-4B8C-B4F9-D85B1BE4213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CF52517-35DD-4F7C-A47D-B66C7273AB3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DDF226A-DF08-428B-A6E0-DD27FB2619BF}"/>
                </a:ext>
              </a:extLst>
            </p:cNvPr>
            <p:cNvSpPr/>
            <p:nvPr/>
          </p:nvSpPr>
          <p:spPr>
            <a:xfrm>
              <a:off x="0" y="0"/>
              <a:ext cx="9144000" cy="6309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1E0-AD65-4AE1-993C-5CDC484DDE24}" type="datetimeFigureOut">
              <a:rPr lang="es-MX" smtClean="0"/>
              <a:t>17/01/2024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356-8E37-4940-9461-8FA46A104FDC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6CAD885-76E9-4FB5-B273-774DFCCA672C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AFD4A63-1414-41F5-B5E2-AB54008DCC1A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0" name="Imagen 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0963B22-5D30-4C26-9916-FCA6CF0981E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53EF3BE-A8E5-4F72-B193-D6CB808B4D7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0171F40-A922-4F6B-A39C-E18B11E2450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B38A4F8-A275-423F-B49F-D2E4173570E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7A9F889-2AF8-4282-9851-5AFE574D580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45584C5-4F88-4B27-9FCA-98082DF6832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AF424EB-6ACD-42C9-A7B2-B83829955E1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6982E9A-98B4-40D9-9ACB-C255C78B780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13F8A9B-FEF5-4FD5-9D25-FB236FE8F14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E3043E1-7146-4283-9927-71FE9C18E02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2B806B3-2C63-4044-8ACA-48EB59CC334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8AC08AE-5701-4D1F-80C4-D4DD1494860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659DD49-FE0F-4F0D-AA37-7C3929B8B6E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6EBB6ED-9561-4BEC-A642-B1ED55B8629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A623847-48AA-4339-A7E8-6D03ACF04DA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8AEAE64-003C-4AFE-9059-1D750DBE6DF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41E7021-0DC2-4A83-8A10-504A7322ABA6}"/>
                </a:ext>
              </a:extLst>
            </p:cNvPr>
            <p:cNvSpPr/>
            <p:nvPr/>
          </p:nvSpPr>
          <p:spPr>
            <a:xfrm>
              <a:off x="0" y="0"/>
              <a:ext cx="9144000" cy="6309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1E0-AD65-4AE1-993C-5CDC484DDE24}" type="datetimeFigureOut">
              <a:rPr lang="es-MX" smtClean="0"/>
              <a:t>17/01/2024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356-8E37-4940-9461-8FA46A104FDC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D2BDBB0-C99F-4CD6-AA5E-C45FA8227053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C0F203D-4453-4B80-970E-CF00E08E681C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0" name="Imagen 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5BC229C-7D73-49B4-B12D-D6901EBFABC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904B13A-6E8F-4384-B92F-6200BD54CA3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7AAE26F-C09E-4264-8F4A-1EEE68B87A3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DB76CC8-14E6-4B1F-885F-339A0E28334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EC36440-F90D-4F90-841B-BD9337D4B59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0F54AE7-7B79-4790-82FA-2ECE9C58DF0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4D2B4C0-1BA8-42A5-9049-2A0932C03D4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C50EDED-96DD-4714-896E-45B481B3118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6B8FFCD-5A1C-4586-BCD2-04E688D90DF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772C94F-EBA7-4BB5-B3B6-E9565788AE4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94B6F5F-7AED-438D-A398-D16865B0C32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C024E58-5173-4FAC-9D70-CFA35C1F810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4BDCC39-1D76-4157-9A14-737CD6D5CC5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B23DB5E-EFA3-433E-9BB7-ADD8C09F688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EC6100A-A827-4B95-B421-BAF8DDFB7D4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22FEBBA-2FB3-4F85-941D-ACBD928D8EE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2F50468-76E5-47AC-8BBC-E169E20C256D}"/>
                </a:ext>
              </a:extLst>
            </p:cNvPr>
            <p:cNvSpPr/>
            <p:nvPr/>
          </p:nvSpPr>
          <p:spPr>
            <a:xfrm>
              <a:off x="0" y="0"/>
              <a:ext cx="9144000" cy="6309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1E0-AD65-4AE1-993C-5CDC484DDE24}" type="datetimeFigureOut">
              <a:rPr lang="es-MX" smtClean="0"/>
              <a:t>17/01/2024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356-8E37-4940-9461-8FA46A104FDC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B9D7801-B898-452B-BF7C-6B447ADF6D55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87B81187-B856-45E3-BFAB-1D4A68886FE8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0" name="Imagen 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7B9E5D7-F38B-4206-A2DF-E3A6EE43B27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1D7143E-26EA-4B87-8CCA-F62FBB73B32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0D05D54-914A-4843-8682-67898A14E41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21E6D42-5DEE-4ED0-8EE8-2A7CBFEF2D5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BAB6442-01CA-4CAA-9499-B9A6C289F23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4C81396-E95D-4FA0-8385-C0439CA271B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615B013-2FD2-4271-B5C3-F5C06F86DD0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537B321-20D7-4536-A57A-C774A9F7821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176FC43-A71D-4630-89B8-99D81C23A31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7ACE04D-8101-4DF7-A26B-60DDAD1BBBF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8A179C0-EE0B-4938-94CB-95632657B69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DADA84D-995B-4365-904D-1FBA86A4DA7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3B80DA7-8B78-4E6F-B95A-913D87EF3FD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ED9F215-02B5-4956-8BFA-2BA9F4F042A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81DD7BE-8C08-47BF-BC7D-C7A582DAFC0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85EA918-53FF-48BB-A89B-CF3F97D15DA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DF42B0D-BB64-43FA-B0A1-1A76B3CBC1D7}"/>
                </a:ext>
              </a:extLst>
            </p:cNvPr>
            <p:cNvSpPr/>
            <p:nvPr/>
          </p:nvSpPr>
          <p:spPr>
            <a:xfrm>
              <a:off x="0" y="0"/>
              <a:ext cx="9144000" cy="6309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1E0-AD65-4AE1-993C-5CDC484DDE24}" type="datetimeFigureOut">
              <a:rPr lang="es-MX" smtClean="0"/>
              <a:t>17/01/2024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356-8E37-4940-9461-8FA46A104FDC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763BAA4-5F35-47E8-932C-ADC566089082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C3564780-7266-4292-BFBA-24DDEA81DFF8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0" name="Imagen 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DCC3002-6755-4AA7-824F-07C3F4E6FAF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0B33BE9-B263-408C-A584-627A6681BAD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1AF2A76-FA53-4638-AB41-77243BC30F8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090F0BC-4A49-4D8B-AAAA-4B6C52AC9B0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83C6828-D729-4A4A-88C4-91A17E24D59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C43E246-304D-4660-B3C5-F5FDCD450CB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4DBA409-CC45-4A62-87FF-B6A3324021C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2E59E41-20D5-450E-AE4B-D9FF78125C0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615463B-CA98-471B-8447-D483A0D3063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77756B0-81B4-4B48-8685-4A14A1899DA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1201370-CEC5-4798-A80E-3CC7F5EA3DD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85BC04A-B06A-44A9-BE17-4E7F0FF383A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02C13B1-24A2-44A2-932F-08C8D28D731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2986B03-A9DB-432A-B5EF-18D83FA7FDC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A9B4859-D323-4836-ADB5-2C4688844A2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2F24AC2-981D-412D-BCBA-2F48D67E526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E728521-D98A-4E7D-AA01-2B32BA836E54}"/>
                </a:ext>
              </a:extLst>
            </p:cNvPr>
            <p:cNvSpPr/>
            <p:nvPr/>
          </p:nvSpPr>
          <p:spPr>
            <a:xfrm>
              <a:off x="0" y="0"/>
              <a:ext cx="9144000" cy="6309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1E0-AD65-4AE1-993C-5CDC484DDE24}" type="datetimeFigureOut">
              <a:rPr lang="es-MX" smtClean="0"/>
              <a:t>17/01/2024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356-8E37-4940-9461-8FA46A104FDC}" type="slidenum">
              <a:rPr lang="es-MX" smtClean="0"/>
              <a:t>‹Nº›</a:t>
            </a:fld>
            <a:endParaRPr lang="es-MX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C2AF2B3-5420-4ECF-8D08-B9E2A6B94256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58344ED-87A2-4323-89D6-9DF4DCF3CE21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E682D39-5EEB-4C16-A6D8-24F6464E671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2FBB06C-3FA0-4C70-94FB-B60E039F236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5952CC9-8300-4C46-A9E2-A8E8BE5BBB3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6492D48-F3F5-4DBF-8F20-BD4EC2DCDEE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77DC18F-A081-4E0E-9420-325208D9EE0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B3DFE03-4B1D-4AF3-85B0-4F6A4F9D4D8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3802D7D-7494-4CF5-BD1E-0577A89910A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988C01C-A347-4846-BF0D-FC88BDBE564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6032E41-7D60-4131-9A0B-890165CC0C1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3B6B961-E5BF-4706-B7C6-289D56AAC6A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6BE425C-723B-4689-98E1-92F64FA872F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E8525DA-7AC8-4600-88FE-F8B5F85F8C4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7F0CA75-D0AE-4429-882C-BA504D12E7B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770B89B-66FD-4706-B1F9-4706CDF1A2B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EBA7E1A-8C3A-4476-8D37-41A41BAE90C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6" name="Imagen 2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2B0BEE6-A75C-4A81-92B3-6DC219B3516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45AC5F9-C1BD-43D6-928C-A7A9177F8B57}"/>
                </a:ext>
              </a:extLst>
            </p:cNvPr>
            <p:cNvSpPr/>
            <p:nvPr/>
          </p:nvSpPr>
          <p:spPr>
            <a:xfrm>
              <a:off x="0" y="0"/>
              <a:ext cx="9144000" cy="6309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1E0-AD65-4AE1-993C-5CDC484DDE24}" type="datetimeFigureOut">
              <a:rPr lang="es-MX" smtClean="0"/>
              <a:t>17/01/2024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356-8E37-4940-9461-8FA46A104FDC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23E9D5D-549E-45B5-9A26-102F01656421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E2FEAD81-A2F0-4916-B279-C622933434DC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478328D-EC12-4C99-AFA6-2583A07C865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BE103E3-4DE2-4188-9B55-B045C9B59AD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A19B218-D9F5-4B3D-BBE4-FA8E4CEBBF5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DA151B5-425E-4063-9BF4-6C3F3AC6A71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43CC8D7-7CE8-4102-85BC-848333A0950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9981BFC-0885-4743-964F-4723701ADCD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138523B-1B86-42A1-AB0E-CCE3136085D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5429517-8940-49B9-B511-55473A7B048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86230D8-3770-41E5-9471-CD23FE9D3AF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43A76ED-2867-43EC-841C-637575C0FF6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DBDCE5F-BD28-4266-B744-C8CFFE98831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890281B-DFDF-4DA3-A485-0D1D7710CB2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2AD7E1D-1DD6-4991-8D9D-AF99E35CEC1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6" name="Imagen 2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3F79099-BF92-415B-BA55-089AC152653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7" name="Imagen 2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0D3198C-055E-4842-A1EC-B30DCEB1896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8" name="Imagen 2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AFE8901-E922-4B36-8073-F28C625F85E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A2AEAB9-3A1B-4932-B79E-926ED3FDF4D5}"/>
                </a:ext>
              </a:extLst>
            </p:cNvPr>
            <p:cNvSpPr/>
            <p:nvPr/>
          </p:nvSpPr>
          <p:spPr>
            <a:xfrm>
              <a:off x="0" y="0"/>
              <a:ext cx="9144000" cy="6309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1E0-AD65-4AE1-993C-5CDC484DDE24}" type="datetimeFigureOut">
              <a:rPr lang="es-MX" smtClean="0"/>
              <a:t>17/01/2024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356-8E37-4940-9461-8FA46A104FDC}" type="slidenum">
              <a:rPr lang="es-MX" smtClean="0"/>
              <a:t>‹Nº›</a:t>
            </a:fld>
            <a:endParaRPr lang="es-MX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BC946D7-CE0A-4570-8715-394D973548D6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A234EB7D-F6F3-4ACA-92AF-22FAD96588E4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9" name="Imagen 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81719B6-2C20-4109-BA3C-C48BFF3C3E6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0" name="Imagen 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3A6F38C-3E73-469E-9ABE-7F58FA62E7B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0B1333A-F27B-41A2-92AA-054698D1204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F0A4E07-1FFE-4047-B57A-B6CA563B9C8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7D42AED-B0B8-4B5F-898F-F62DAAAB1DF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03B77D8-EE32-4855-9F0B-371BA708F2A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39D85AE-DF9C-4F0A-8C2F-3940F49C199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914EA69-E442-41A4-8295-D0E55B9032B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8210D09-5528-442B-A588-7A6657B2BE2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EE452AB-FB8E-4761-8F4F-7F47F80CDC5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BD8BF70-778E-478B-9962-3F3497AC765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F903F6E-50A1-4CAF-A920-822FE55AD42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5CA8548-5FFB-4CEA-8DB6-AE60FC82700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F97DAA8-CED4-4800-AEB0-8B7A572D046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9B24EA7-0321-4372-96A2-6E7C2C96523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5925230-65BF-4CEE-B32F-61884E75FD9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3C93C9A-E619-4FDF-B1C7-3F0F65BCA753}"/>
                </a:ext>
              </a:extLst>
            </p:cNvPr>
            <p:cNvSpPr/>
            <p:nvPr/>
          </p:nvSpPr>
          <p:spPr>
            <a:xfrm>
              <a:off x="0" y="0"/>
              <a:ext cx="9144000" cy="6309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1E0-AD65-4AE1-993C-5CDC484DDE24}" type="datetimeFigureOut">
              <a:rPr lang="es-MX" smtClean="0"/>
              <a:t>17/01/2024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356-8E37-4940-9461-8FA46A104FDC}" type="slidenum">
              <a:rPr lang="es-MX" smtClean="0"/>
              <a:t>‹Nº›</a:t>
            </a:fld>
            <a:endParaRPr lang="es-MX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771EE3D-6E5B-40B9-A6AB-5B984DA933BF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A172331-A4E6-431D-9EDF-8F9374B62CD3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8" name="Imagen 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F238CD7-8973-4452-9B60-92D45ED76E3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9" name="Imagen 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DA923F3-BF65-450D-8AC3-F6DE86E517E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0" name="Imagen 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4A4E1BB-1DC5-46AA-9FC3-EF1D5406B79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EBD50F6-5B3B-4F2D-8D64-0A93389E315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8D59689-BDDD-4DD6-A8F5-B7F2B3EF3D1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878CFF4-AD96-4B36-BC6D-5500529899D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B7FDC33-ACDA-4739-9CE0-9DE3EF091F8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1601375-B5C7-42EC-9E62-D9619AD8EFD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8ECE3F8-72BE-47A7-9844-624E13E619B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60F5B32-6494-4A85-B45D-DB4D1E033E7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97D93C5-8610-4E3E-965B-E5BF567F295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B9A246B-804C-48DD-AFC1-03C66734BED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1A4D49F-B118-4626-BF4E-817D00A6119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00C2C88-D762-41D1-937C-FFF16473882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63FCF75-AF6B-4A7C-A76E-5397CCD3A1C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2CD4FED-00CA-4B35-9F27-DE054F7E822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73AB92F-522C-4B0F-8777-9CF82DB32EC5}"/>
                </a:ext>
              </a:extLst>
            </p:cNvPr>
            <p:cNvSpPr/>
            <p:nvPr/>
          </p:nvSpPr>
          <p:spPr>
            <a:xfrm>
              <a:off x="0" y="0"/>
              <a:ext cx="9144000" cy="6309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1E0-AD65-4AE1-993C-5CDC484DDE24}" type="datetimeFigureOut">
              <a:rPr lang="es-MX" smtClean="0"/>
              <a:t>17/01/2024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356-8E37-4940-9461-8FA46A104FDC}" type="slidenum">
              <a:rPr lang="es-MX" smtClean="0"/>
              <a:t>‹Nº›</a:t>
            </a:fld>
            <a:endParaRPr lang="es-MX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F06C3CC-6F8C-4876-8DE6-051B10EA34C1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41B3304-9DB3-45BB-BA88-D0DDA8F98790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9A60B51-68AB-400D-A92A-74E7B5DE088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2C65501-8123-469F-831C-C186D756AD0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F9E6EBA-1270-4B05-851B-3FD54EA0559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F604696-7A2E-4653-9325-244F3418B63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8E1AEAE-049B-4342-8344-D127862705C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B8D54BB-BD21-435B-B028-515991DF193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E6A6089-AE01-4C77-B66D-C789A21A618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CF93419-B502-4850-B18E-32244D2234A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19D3B91-8ACD-4631-ADF7-BD88D23D60A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16C59E9-2539-49F6-9963-54EFE1ED933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85D242F-6D4D-4CE7-A047-F31AE1D0A07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95CE74C-2971-492E-A5CE-748E799D463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BA7263E-FDD7-46B8-878C-7252016253F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F3ECF4C-190E-401B-BE56-5A988A28687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9525814-1D4F-4600-A1D6-028EB7E5586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6" name="Imagen 2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70FA6D3-DF1E-4E0B-BCB0-99DA6E9BF58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5B107BF-8468-49A9-9A96-243A95576E15}"/>
                </a:ext>
              </a:extLst>
            </p:cNvPr>
            <p:cNvSpPr/>
            <p:nvPr/>
          </p:nvSpPr>
          <p:spPr>
            <a:xfrm>
              <a:off x="0" y="0"/>
              <a:ext cx="9144000" cy="6309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D1E0-AD65-4AE1-993C-5CDC484DDE24}" type="datetimeFigureOut">
              <a:rPr lang="es-MX" smtClean="0"/>
              <a:t>17/01/2024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356-8E37-4940-9461-8FA46A104FDC}" type="slidenum">
              <a:rPr lang="es-MX" smtClean="0"/>
              <a:t>‹Nº›</a:t>
            </a:fld>
            <a:endParaRPr lang="es-MX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00CF14C-48D5-409A-ACE8-1E3EAEE5C187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ADB32C2-25B1-4B50-8D52-93B62684D911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B5F23C5-AB45-4303-AE1F-0785ED87CCD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53DBE88-C58C-47A0-8ACC-864E7B3F2B5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E157882-EA61-4A49-857C-05CCA184353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68E5A9E-05AF-4341-A3E4-A76C6F3DBE8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7004CA3-0E01-4FC7-A2F1-DD50F945AFC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C09924B-9E0F-48E2-9B8E-EF4645EAAB9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D92B553-7AE9-497F-9E89-775414E1EA0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FBB23F8-0666-4053-B6C6-2AFF026DEDF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2B67AAE-6E49-4795-A877-08AD7C14169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0773A60-9081-466B-A526-F16D79050B1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E4C027E-F06B-4070-8E60-FFB478630CA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1E72A09-A1C5-4C07-AEB0-ECC209FBF08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991C38D-33A8-4D30-8AC4-E281EB11252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346180A-B539-4224-BD8B-08DC30D0B68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7A01FAE-EA85-4A48-87E2-83487DEB6F9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6" name="Imagen 2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0F0C28F-E99D-466E-BAF8-30AFD832650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AE614B2-A119-4C15-BAD6-8AFF97EC996C}"/>
                </a:ext>
              </a:extLst>
            </p:cNvPr>
            <p:cNvSpPr/>
            <p:nvPr/>
          </p:nvSpPr>
          <p:spPr>
            <a:xfrm>
              <a:off x="0" y="0"/>
              <a:ext cx="9144000" cy="6309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D1E0-AD65-4AE1-993C-5CDC484DDE24}" type="datetimeFigureOut">
              <a:rPr lang="es-MX" smtClean="0"/>
              <a:t>17/01/2024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9356-8E37-4940-9461-8FA46A104FD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"/>
          <p:cNvSpPr txBox="1"/>
          <p:nvPr/>
        </p:nvSpPr>
        <p:spPr>
          <a:xfrm>
            <a:off x="1519925" y="2492896"/>
            <a:ext cx="6104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DE RIESGOS</a:t>
            </a:r>
          </a:p>
        </p:txBody>
      </p:sp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8B00E355-BE6E-49B8-AA4C-8744D24295A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05"/>
          <a:stretch/>
        </p:blipFill>
        <p:spPr>
          <a:xfrm>
            <a:off x="202679" y="-563902"/>
            <a:ext cx="8988281" cy="252028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D2E9512-B664-432D-83FC-907B0A1D7E4F}"/>
              </a:ext>
            </a:extLst>
          </p:cNvPr>
          <p:cNvGrpSpPr/>
          <p:nvPr/>
        </p:nvGrpSpPr>
        <p:grpSpPr>
          <a:xfrm>
            <a:off x="-10547" y="6315650"/>
            <a:ext cx="9165094" cy="576064"/>
            <a:chOff x="-21094" y="6237312"/>
            <a:chExt cx="9489638" cy="648072"/>
          </a:xfrm>
        </p:grpSpPr>
        <p:pic>
          <p:nvPicPr>
            <p:cNvPr id="6" name="Imagen 5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DDF2FD0E-84A4-43BA-8FE1-CDCC74471CC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580022" y="6237312"/>
              <a:ext cx="648072" cy="648072"/>
            </a:xfrm>
            <a:prstGeom prst="rect">
              <a:avLst/>
            </a:prstGeom>
          </p:spPr>
        </p:pic>
        <p:pic>
          <p:nvPicPr>
            <p:cNvPr id="7" name="Imagen 6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7F7BCF8A-56A4-4599-ACE1-E543292129E5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-21094" y="6237312"/>
              <a:ext cx="648072" cy="648072"/>
            </a:xfrm>
            <a:prstGeom prst="rect">
              <a:avLst/>
            </a:prstGeom>
          </p:spPr>
        </p:pic>
        <p:pic>
          <p:nvPicPr>
            <p:cNvPr id="8" name="Imagen 7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FA94363A-F2A1-4208-9A89-07A4F58559F9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1732150" y="6237312"/>
              <a:ext cx="648072" cy="648072"/>
            </a:xfrm>
            <a:prstGeom prst="rect">
              <a:avLst/>
            </a:prstGeom>
          </p:spPr>
        </p:pic>
        <p:pic>
          <p:nvPicPr>
            <p:cNvPr id="9" name="Imagen 8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ECEC35AC-B9F2-48BA-9920-6F59AA8820FF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1156086" y="6237312"/>
              <a:ext cx="648072" cy="648072"/>
            </a:xfrm>
            <a:prstGeom prst="rect">
              <a:avLst/>
            </a:prstGeom>
          </p:spPr>
        </p:pic>
        <p:pic>
          <p:nvPicPr>
            <p:cNvPr id="10" name="Imagen 9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030EE7AD-F7D7-4DAA-B095-6B6DD9D3551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2921174" y="6237312"/>
              <a:ext cx="648072" cy="648072"/>
            </a:xfrm>
            <a:prstGeom prst="rect">
              <a:avLst/>
            </a:prstGeom>
          </p:spPr>
        </p:pic>
        <p:pic>
          <p:nvPicPr>
            <p:cNvPr id="11" name="Imagen 10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7FD01A61-7236-4ED4-9EA6-955A9D6C30FB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2328636" y="6237312"/>
              <a:ext cx="648072" cy="648072"/>
            </a:xfrm>
            <a:prstGeom prst="rect">
              <a:avLst/>
            </a:prstGeom>
          </p:spPr>
        </p:pic>
        <p:pic>
          <p:nvPicPr>
            <p:cNvPr id="12" name="Imagen 11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5DB88418-6B3D-427D-9C8D-61EBD4F18A7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4072410" y="6237312"/>
              <a:ext cx="648072" cy="648072"/>
            </a:xfrm>
            <a:prstGeom prst="rect">
              <a:avLst/>
            </a:prstGeom>
          </p:spPr>
        </p:pic>
        <p:pic>
          <p:nvPicPr>
            <p:cNvPr id="13" name="Imagen 12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24002F95-3CCD-463D-B7F6-B7F96D603A7B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3479872" y="6237312"/>
              <a:ext cx="648072" cy="648072"/>
            </a:xfrm>
            <a:prstGeom prst="rect">
              <a:avLst/>
            </a:prstGeom>
          </p:spPr>
        </p:pic>
        <p:pic>
          <p:nvPicPr>
            <p:cNvPr id="14" name="Imagen 13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FB0DDFD2-DD85-4B70-B457-685AF42EB646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5271770" y="6237312"/>
              <a:ext cx="648072" cy="648072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1BCCB282-6D78-4588-8CB5-477BC4194CAB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4679232" y="6237312"/>
              <a:ext cx="648072" cy="648072"/>
            </a:xfrm>
            <a:prstGeom prst="rect">
              <a:avLst/>
            </a:prstGeom>
          </p:spPr>
        </p:pic>
        <p:pic>
          <p:nvPicPr>
            <p:cNvPr id="16" name="Imagen 15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0E2CB49F-501B-407C-94A0-79C53A805417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6457067" y="6237312"/>
              <a:ext cx="648072" cy="648072"/>
            </a:xfrm>
            <a:prstGeom prst="rect">
              <a:avLst/>
            </a:prstGeom>
          </p:spPr>
        </p:pic>
        <p:pic>
          <p:nvPicPr>
            <p:cNvPr id="17" name="Imagen 16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D8A863E8-338B-41B4-95D0-4A22DB002794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5864529" y="6237312"/>
              <a:ext cx="648072" cy="648072"/>
            </a:xfrm>
            <a:prstGeom prst="rect">
              <a:avLst/>
            </a:prstGeom>
          </p:spPr>
        </p:pic>
        <p:pic>
          <p:nvPicPr>
            <p:cNvPr id="18" name="Imagen 17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9EFA108F-A7F4-4973-AD1A-763A4880DC5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7642364" y="6237312"/>
              <a:ext cx="648072" cy="648072"/>
            </a:xfrm>
            <a:prstGeom prst="rect">
              <a:avLst/>
            </a:prstGeom>
          </p:spPr>
        </p:pic>
        <p:pic>
          <p:nvPicPr>
            <p:cNvPr id="19" name="Imagen 18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F6197680-839A-465B-B622-A019F3561A2C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7049826" y="6237312"/>
              <a:ext cx="648072" cy="648072"/>
            </a:xfrm>
            <a:prstGeom prst="rect">
              <a:avLst/>
            </a:prstGeom>
          </p:spPr>
        </p:pic>
        <p:pic>
          <p:nvPicPr>
            <p:cNvPr id="20" name="Imagen 19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7569E8F7-F494-4C01-8461-E200B67BF52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8820472" y="6237312"/>
              <a:ext cx="648072" cy="648072"/>
            </a:xfrm>
            <a:prstGeom prst="rect">
              <a:avLst/>
            </a:prstGeom>
          </p:spPr>
        </p:pic>
        <p:pic>
          <p:nvPicPr>
            <p:cNvPr id="21" name="Imagen 20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2AB7B8C3-EC7C-41E6-9651-14ABDC99F54C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8227934" y="6237312"/>
              <a:ext cx="648072" cy="6480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IMAGEN DE decis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9" t="28007"/>
          <a:stretch/>
        </p:blipFill>
        <p:spPr bwMode="auto">
          <a:xfrm>
            <a:off x="6228184" y="1269622"/>
            <a:ext cx="2420449" cy="345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0066" y="836712"/>
            <a:ext cx="5144288" cy="1400383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kern="0" dirty="0">
                <a:latin typeface="+mj-lt"/>
              </a:rPr>
              <a:t>Riesgo Estratégico</a:t>
            </a:r>
          </a:p>
          <a:p>
            <a:pPr algn="just"/>
            <a:endParaRPr lang="es-ES" sz="300" b="1" kern="0" dirty="0">
              <a:latin typeface="+mj-lt"/>
            </a:endParaRPr>
          </a:p>
          <a:p>
            <a:pPr algn="just"/>
            <a:r>
              <a:rPr lang="es-ES" sz="1600" kern="0" dirty="0">
                <a:latin typeface="+mj-lt"/>
              </a:rPr>
              <a:t>Involucra acciones de:</a:t>
            </a:r>
          </a:p>
          <a:p>
            <a:pPr algn="just"/>
            <a:r>
              <a:rPr lang="es-ES" sz="1600" kern="0" dirty="0">
                <a:latin typeface="+mj-lt"/>
              </a:rPr>
              <a:t>- área que lo detecta. </a:t>
            </a:r>
          </a:p>
          <a:p>
            <a:pPr algn="just"/>
            <a:r>
              <a:rPr lang="es-ES" sz="1600" kern="0" dirty="0">
                <a:latin typeface="+mj-lt"/>
              </a:rPr>
              <a:t>- otras instancias internas de la propia Institución. </a:t>
            </a:r>
          </a:p>
          <a:p>
            <a:pPr algn="just"/>
            <a:r>
              <a:rPr lang="es-ES" sz="1600" kern="0" dirty="0">
                <a:latin typeface="+mj-lt"/>
              </a:rPr>
              <a:t>- otras dependencias o entidades.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4472" y="2569224"/>
            <a:ext cx="4919241" cy="1477328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kern="0" dirty="0"/>
              <a:t>Riesgo Directivo</a:t>
            </a:r>
          </a:p>
          <a:p>
            <a:pPr algn="just"/>
            <a:endParaRPr lang="es-ES" sz="300" b="1" kern="0" dirty="0"/>
          </a:p>
          <a:p>
            <a:pPr algn="just"/>
            <a:r>
              <a:rPr lang="es-ES" sz="1600" kern="0" dirty="0"/>
              <a:t> Involucra acciones de:</a:t>
            </a:r>
          </a:p>
          <a:p>
            <a:pPr marL="285750" indent="-285750" algn="just">
              <a:buFontTx/>
              <a:buChar char="-"/>
            </a:pPr>
            <a:r>
              <a:rPr lang="es-ES" sz="1600" kern="0" dirty="0"/>
              <a:t>área que lo detecta </a:t>
            </a:r>
          </a:p>
          <a:p>
            <a:pPr marL="285750" indent="-285750" algn="just">
              <a:buFontTx/>
              <a:buChar char="-"/>
            </a:pPr>
            <a:r>
              <a:rPr lang="es-ES" sz="1600" kern="0" dirty="0"/>
              <a:t>otras instancias internas de la propia Institución.</a:t>
            </a:r>
          </a:p>
          <a:p>
            <a:pPr algn="just"/>
            <a:endParaRPr lang="es-ES" sz="400" kern="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03648" y="4378681"/>
            <a:ext cx="4919241" cy="141577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kern="0" dirty="0"/>
              <a:t>Riesgo Operativo</a:t>
            </a:r>
          </a:p>
          <a:p>
            <a:pPr algn="just"/>
            <a:endParaRPr lang="es-ES" b="1" kern="0" dirty="0"/>
          </a:p>
          <a:p>
            <a:pPr algn="just"/>
            <a:r>
              <a:rPr lang="es-ES" sz="1600" kern="0" dirty="0"/>
              <a:t> Aquel que puede ser atendido por el área que lo detecta, sin necesidad de otro apoyo.</a:t>
            </a:r>
          </a:p>
          <a:p>
            <a:pPr algn="just"/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3242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1520" y="711362"/>
            <a:ext cx="432048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60"/>
              </a:lnSpc>
            </a:pPr>
            <a:r>
              <a:rPr lang="es-ES" sz="3200" b="1" dirty="0">
                <a:solidFill>
                  <a:schemeClr val="tx2"/>
                </a:solidFill>
                <a:latin typeface="+mj-lt"/>
              </a:rPr>
              <a:t>GRADO DE IMPACTO DE UN RIESGO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DF3A80-A5A1-4148-A93A-1FC6A2592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4856"/>
            <a:ext cx="3905796" cy="157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85762" y="2047198"/>
          <a:ext cx="6886576" cy="40980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PONDERACIÓN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CLASIFICACION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Catastrófico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MX" sz="1600" dirty="0"/>
                        <a:t>Impacta en el cumplimiento de la misión de la organización. Suspende los</a:t>
                      </a:r>
                      <a:r>
                        <a:rPr lang="es-MX" sz="1600" baseline="0" dirty="0"/>
                        <a:t> programas o servicios.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4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Grave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MX" sz="1600" dirty="0"/>
                        <a:t>Impacta</a:t>
                      </a:r>
                      <a:r>
                        <a:rPr lang="es-MX" sz="1600" baseline="0" dirty="0"/>
                        <a:t> de manera significativa en los Objetivos Estratégicos.</a:t>
                      </a:r>
                      <a:endParaRPr lang="es-MX" sz="1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Serio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Impacto</a:t>
                      </a:r>
                      <a:r>
                        <a:rPr lang="es-MX" sz="1600" baseline="0" dirty="0"/>
                        <a:t> en los objetivos Estratégicos, pero se lleva un tiempo importante en solucionarlo.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4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Moderado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MX" sz="1600" dirty="0"/>
                        <a:t>Afecta el cumplimiento de Objetivos</a:t>
                      </a:r>
                      <a:r>
                        <a:rPr lang="es-MX" sz="1600" baseline="0" dirty="0"/>
                        <a:t> Directivos.</a:t>
                      </a:r>
                      <a:endParaRPr lang="es-MX" sz="1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Insignificante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MX" sz="1600" dirty="0"/>
                        <a:t>Riesgo que puede tener un efecto mínimo o nulo en la institución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47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8725" y="563161"/>
            <a:ext cx="56748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  <a:latin typeface="+mj-lt"/>
              </a:rPr>
              <a:t>PROBABILIDAD DE OCURRENCIA</a:t>
            </a:r>
          </a:p>
          <a:p>
            <a:pPr algn="ctr"/>
            <a:r>
              <a:rPr lang="es-ES" sz="3200" b="1" dirty="0">
                <a:solidFill>
                  <a:schemeClr val="tx2"/>
                </a:solidFill>
                <a:latin typeface="+mj-lt"/>
              </a:rPr>
              <a:t>DE UN RIESGO</a:t>
            </a:r>
          </a:p>
        </p:txBody>
      </p:sp>
      <p:pic>
        <p:nvPicPr>
          <p:cNvPr id="4" name="Picture 4" descr="Resultado de imagen para IMAGEN DE ESTADIST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9900"/>
            <a:ext cx="3639411" cy="29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27618"/>
              </p:ext>
            </p:extLst>
          </p:nvPr>
        </p:nvGraphicFramePr>
        <p:xfrm>
          <a:off x="545165" y="1844824"/>
          <a:ext cx="5475046" cy="4175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0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PONDERACIÓN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CLASIFICACION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PROBABILIDAD</a:t>
                      </a:r>
                      <a:r>
                        <a:rPr lang="es-MX" sz="1400" baseline="0" dirty="0">
                          <a:latin typeface="+mj-lt"/>
                        </a:rPr>
                        <a:t> DE QUE OCURRA</a:t>
                      </a:r>
                      <a:endParaRPr lang="es-MX" sz="1400" dirty="0">
                        <a:latin typeface="+mj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10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Recurrente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Muy Alta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Probable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Alta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Posible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+mj-lt"/>
                        </a:rPr>
                        <a:t>Media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59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Inusual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Baja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Remota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Remota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81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j-lt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363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IMAGENES RELACIONADAS A REGLAS"/>
          <p:cNvPicPr>
            <a:picLocks noChangeAspect="1" noChangeArrowheads="1"/>
          </p:cNvPicPr>
          <p:nvPr/>
        </p:nvPicPr>
        <p:blipFill>
          <a:blip r:embed="rId2"/>
          <a:srcRect l="4178" t="10638" r="60306" b="14893"/>
          <a:stretch>
            <a:fillRect/>
          </a:stretch>
        </p:blipFill>
        <p:spPr bwMode="auto">
          <a:xfrm>
            <a:off x="807236" y="3250237"/>
            <a:ext cx="1214446" cy="1264668"/>
          </a:xfrm>
          <a:prstGeom prst="rect">
            <a:avLst/>
          </a:prstGeom>
          <a:noFill/>
        </p:spPr>
      </p:pic>
      <p:grpSp>
        <p:nvGrpSpPr>
          <p:cNvPr id="4" name="Grupo 3"/>
          <p:cNvGrpSpPr/>
          <p:nvPr/>
        </p:nvGrpSpPr>
        <p:grpSpPr>
          <a:xfrm>
            <a:off x="1357497" y="3903624"/>
            <a:ext cx="2721043" cy="1713466"/>
            <a:chOff x="1079432" y="4337923"/>
            <a:chExt cx="2721043" cy="1713466"/>
          </a:xfrm>
        </p:grpSpPr>
        <p:sp>
          <p:nvSpPr>
            <p:cNvPr id="5" name="3 Flecha curvada hacia abajo"/>
            <p:cNvSpPr/>
            <p:nvPr/>
          </p:nvSpPr>
          <p:spPr>
            <a:xfrm rot="1447656">
              <a:off x="1113974" y="4337923"/>
              <a:ext cx="1370366" cy="612257"/>
            </a:xfrm>
            <a:prstGeom prst="curved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079432" y="5405058"/>
              <a:ext cx="27210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900" lvl="0" eaLnBrk="0" hangingPunct="0">
                <a:spcBef>
                  <a:spcPct val="20000"/>
                </a:spcBef>
                <a:defRPr/>
              </a:pPr>
              <a:r>
                <a:rPr lang="es-MX" b="1" kern="0" dirty="0"/>
                <a:t>EXTERNO.-</a:t>
              </a:r>
              <a:r>
                <a:rPr lang="es-MX" kern="0" dirty="0"/>
                <a:t>Fuera del alcance de la organización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112771" y="2533399"/>
            <a:ext cx="4538768" cy="721267"/>
            <a:chOff x="834706" y="2967698"/>
            <a:chExt cx="4538768" cy="721267"/>
          </a:xfrm>
        </p:grpSpPr>
        <p:sp>
          <p:nvSpPr>
            <p:cNvPr id="8" name="6 Flecha curvada hacia arriba"/>
            <p:cNvSpPr/>
            <p:nvPr/>
          </p:nvSpPr>
          <p:spPr>
            <a:xfrm rot="10154329">
              <a:off x="834706" y="2992825"/>
              <a:ext cx="1608637" cy="696140"/>
            </a:xfrm>
            <a:prstGeom prst="curvedUpArrow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9" name="7 Rectángulo"/>
            <p:cNvSpPr/>
            <p:nvPr/>
          </p:nvSpPr>
          <p:spPr>
            <a:xfrm>
              <a:off x="2402214" y="2967698"/>
              <a:ext cx="29712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eaLnBrk="0" hangingPunct="0">
                <a:spcBef>
                  <a:spcPct val="20000"/>
                </a:spcBef>
                <a:defRPr/>
              </a:pPr>
              <a:r>
                <a:rPr lang="es-MX" b="1" kern="0" dirty="0"/>
                <a:t>INTERNO.- </a:t>
              </a:r>
              <a:r>
                <a:rPr lang="es-MX" kern="0" dirty="0"/>
                <a:t>Dentro del alcance de la organización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882444" y="3193089"/>
            <a:ext cx="3145940" cy="2862322"/>
            <a:chOff x="4604379" y="3627388"/>
            <a:chExt cx="3145940" cy="2862322"/>
          </a:xfrm>
        </p:grpSpPr>
        <p:sp>
          <p:nvSpPr>
            <p:cNvPr id="11" name="Rectángulo 10"/>
            <p:cNvSpPr/>
            <p:nvPr/>
          </p:nvSpPr>
          <p:spPr>
            <a:xfrm>
              <a:off x="5281499" y="3627388"/>
              <a:ext cx="2468820" cy="286232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s-MX" sz="2000" dirty="0"/>
                <a:t>Humano</a:t>
              </a:r>
            </a:p>
            <a:p>
              <a:r>
                <a:rPr lang="es-MX" sz="2000" dirty="0"/>
                <a:t>Financiero Presupuestal</a:t>
              </a:r>
            </a:p>
            <a:p>
              <a:r>
                <a:rPr lang="es-MX" sz="2000" dirty="0"/>
                <a:t>Técnico-Administrativo</a:t>
              </a:r>
            </a:p>
            <a:p>
              <a:r>
                <a:rPr lang="es-MX" sz="2000" dirty="0" err="1"/>
                <a:t>TIC's</a:t>
              </a:r>
              <a:endParaRPr lang="es-MX" sz="2000" dirty="0"/>
            </a:p>
            <a:p>
              <a:r>
                <a:rPr lang="es-MX" sz="2000" dirty="0"/>
                <a:t>Material</a:t>
              </a:r>
            </a:p>
            <a:p>
              <a:r>
                <a:rPr lang="es-MX" sz="2000" dirty="0"/>
                <a:t>Normativo</a:t>
              </a:r>
            </a:p>
            <a:p>
              <a:r>
                <a:rPr lang="es-MX" sz="2000" dirty="0"/>
                <a:t>Entorno</a:t>
              </a:r>
            </a:p>
          </p:txBody>
        </p:sp>
        <p:sp>
          <p:nvSpPr>
            <p:cNvPr id="12" name="Flecha derecha 11"/>
            <p:cNvSpPr/>
            <p:nvPr/>
          </p:nvSpPr>
          <p:spPr>
            <a:xfrm>
              <a:off x="4604379" y="3797443"/>
              <a:ext cx="513781" cy="1151761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11560" y="479423"/>
            <a:ext cx="7920880" cy="1700543"/>
            <a:chOff x="45463" y="913722"/>
            <a:chExt cx="8208912" cy="1700543"/>
          </a:xfrm>
        </p:grpSpPr>
        <p:sp>
          <p:nvSpPr>
            <p:cNvPr id="14" name="Rectángulo 13"/>
            <p:cNvSpPr/>
            <p:nvPr/>
          </p:nvSpPr>
          <p:spPr>
            <a:xfrm>
              <a:off x="1936577" y="913722"/>
              <a:ext cx="44266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s-ES" sz="3600" b="1" dirty="0">
                  <a:solidFill>
                    <a:schemeClr val="tx2"/>
                  </a:solidFill>
                  <a:latin typeface="+mj-lt"/>
                </a:rPr>
                <a:t>FACTORES DE RIESGO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5463" y="1844824"/>
              <a:ext cx="820891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2000" dirty="0"/>
                <a:t>Las principales </a:t>
              </a:r>
              <a:r>
                <a:rPr lang="es-MX" sz="2400" b="1" dirty="0"/>
                <a:t>circunstancias o situaciones </a:t>
              </a:r>
              <a:r>
                <a:rPr lang="es-MX" sz="2000" dirty="0"/>
                <a:t>que aumenten la probabilidad de que un riesgo se materialice.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4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87849"/>
              </p:ext>
            </p:extLst>
          </p:nvPr>
        </p:nvGraphicFramePr>
        <p:xfrm>
          <a:off x="683567" y="1621556"/>
          <a:ext cx="7776865" cy="4555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107">
                <a:tc>
                  <a:txBody>
                    <a:bodyPr/>
                    <a:lstStyle/>
                    <a:p>
                      <a:pPr marR="1212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Humano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212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Conjunto de personas internas o externas, que participan directa o indirectamente en la consecución del Objetivo.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119">
                <a:tc>
                  <a:txBody>
                    <a:bodyPr/>
                    <a:lstStyle/>
                    <a:p>
                      <a:pPr marR="1212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Financiero Presupuestal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212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Recursos financieros y presupuestales necesarios para el logro de Objetivos 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588">
                <a:tc>
                  <a:txBody>
                    <a:bodyPr/>
                    <a:lstStyle/>
                    <a:p>
                      <a:pPr marR="1212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Técnico-Administrativo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212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Estructura orgánica funcional, políticas, sistemas no informáticos, procedimientos, comunicación e información, que intervienen en la consecución del objetivo.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107">
                <a:tc>
                  <a:txBody>
                    <a:bodyPr/>
                    <a:lstStyle/>
                    <a:p>
                      <a:pPr marR="1212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err="1">
                          <a:solidFill>
                            <a:schemeClr val="tx1"/>
                          </a:solidFill>
                          <a:effectLst/>
                        </a:rPr>
                        <a:t>TIC's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212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Sistemas de información requeridos</a:t>
                      </a:r>
                    </a:p>
                    <a:p>
                      <a:pPr marR="1212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661">
                <a:tc>
                  <a:txBody>
                    <a:bodyPr/>
                    <a:lstStyle/>
                    <a:p>
                      <a:pPr marR="1212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Material: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212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Infraestructura y recursos materiales necesarios para e logro del objetivo.</a:t>
                      </a:r>
                    </a:p>
                    <a:p>
                      <a:pPr marR="1212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119">
                <a:tc>
                  <a:txBody>
                    <a:bodyPr/>
                    <a:lstStyle/>
                    <a:p>
                      <a:pPr marR="1212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Normativo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212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Conjunto de leyes, reglamentos, normas y disposiciones que rigen la actuación de la organización en la consecución del objetivo.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107">
                <a:tc>
                  <a:txBody>
                    <a:bodyPr/>
                    <a:lstStyle/>
                    <a:p>
                      <a:pPr marR="1212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Entorno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212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Conjunto de condiciones externas a la organización, que inciden en el logro del objetivo, y ante las cuales no se tiene influencia.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329438" y="680636"/>
            <a:ext cx="4869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  <a:latin typeface="+mj-lt"/>
              </a:rPr>
              <a:t>CLASIFICACIÓN DE RIESGOS</a:t>
            </a:r>
          </a:p>
        </p:txBody>
      </p:sp>
    </p:spTree>
    <p:extLst>
      <p:ext uri="{BB962C8B-B14F-4D97-AF65-F5344CB8AC3E}">
        <p14:creationId xmlns:p14="http://schemas.microsoft.com/office/powerpoint/2010/main" val="2228218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IMAGEN DE objeti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0" y="436195"/>
            <a:ext cx="3155299" cy="2857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63688" y="3413476"/>
            <a:ext cx="6409531" cy="1815882"/>
          </a:xfrm>
          <a:prstGeom prst="rect">
            <a:avLst/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+mj-lt"/>
              </a:rPr>
              <a:t>Que el participante </a:t>
            </a:r>
            <a:r>
              <a:rPr lang="es-MX" sz="2800" b="1" dirty="0"/>
              <a:t>conozca y pueda  aplicar la Matriz de Análisis de Riesgos Institucionales (MARI) en el ámbito de su competencia</a:t>
            </a:r>
            <a:endParaRPr 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6C7DB5-1DBB-46CA-90B2-3AD34F540525}"/>
              </a:ext>
            </a:extLst>
          </p:cNvPr>
          <p:cNvSpPr txBox="1"/>
          <p:nvPr/>
        </p:nvSpPr>
        <p:spPr>
          <a:xfrm>
            <a:off x="3795629" y="2708920"/>
            <a:ext cx="4584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  <a:latin typeface="+mj-lt"/>
              </a:rPr>
              <a:t>OBJETIVO PARTICULAR: </a:t>
            </a:r>
          </a:p>
        </p:txBody>
      </p:sp>
    </p:spTree>
    <p:extLst>
      <p:ext uri="{BB962C8B-B14F-4D97-AF65-F5344CB8AC3E}">
        <p14:creationId xmlns:p14="http://schemas.microsoft.com/office/powerpoint/2010/main" val="76309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725525" y="228592"/>
            <a:ext cx="7344816" cy="6008257"/>
            <a:chOff x="725525" y="228592"/>
            <a:chExt cx="7344816" cy="600825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725525" y="228592"/>
              <a:ext cx="7344816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2800" b="1" kern="0" dirty="0">
                  <a:solidFill>
                    <a:schemeClr val="tx2"/>
                  </a:solidFill>
                </a:rPr>
                <a:t>CONCEPTO DE LA HERRAMIENTA MARI </a:t>
              </a:r>
            </a:p>
            <a:p>
              <a:pPr algn="ctr"/>
              <a:r>
                <a:rPr lang="es-MX" sz="2800" b="1" kern="0" dirty="0">
                  <a:solidFill>
                    <a:schemeClr val="tx2"/>
                  </a:solidFill>
                </a:rPr>
                <a:t>(</a:t>
              </a:r>
              <a:r>
                <a:rPr lang="es-MX" sz="2800" b="1" dirty="0">
                  <a:solidFill>
                    <a:schemeClr val="tx2"/>
                  </a:solidFill>
                </a:rPr>
                <a:t>Matriz de Análisis de Riesgos Institucionales)</a:t>
              </a:r>
            </a:p>
            <a:p>
              <a:pPr algn="just"/>
              <a:endParaRPr lang="es-MX" sz="2800" b="1" kern="0" dirty="0">
                <a:solidFill>
                  <a:schemeClr val="accent5"/>
                </a:solidFill>
              </a:endParaRPr>
            </a:p>
            <a:p>
              <a:pPr algn="ctr"/>
              <a:r>
                <a:rPr lang="es-MX" sz="2000" kern="0" dirty="0">
                  <a:latin typeface="+mn-lt"/>
                  <a:cs typeface="+mn-cs"/>
                </a:rPr>
                <a:t>Es una herramienta que permite evaluar los principales riesgos que pueden afectar significativamente el logro de objetivos o metas institucionales.</a:t>
              </a:r>
              <a:endParaRPr lang="en-US" sz="2000" kern="0" dirty="0">
                <a:latin typeface="+mn-lt"/>
                <a:cs typeface="+mn-cs"/>
              </a:endParaRPr>
            </a:p>
          </p:txBody>
        </p:sp>
        <p:pic>
          <p:nvPicPr>
            <p:cNvPr id="5" name="Picture 4" descr="http://www.isagen.com.co/ResponsabilidadEmpresarial/imagesContenidos/Gestion_de_riesgo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5856" y="4176749"/>
              <a:ext cx="2609087" cy="2060100"/>
            </a:xfrm>
            <a:prstGeom prst="rect">
              <a:avLst/>
            </a:prstGeom>
            <a:noFill/>
          </p:spPr>
        </p:pic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1670700" y="3282131"/>
              <a:ext cx="5802597" cy="783193"/>
            </a:xfrm>
            <a:prstGeom prst="roundRect">
              <a:avLst/>
            </a:prstGeom>
            <a:solidFill>
              <a:srgbClr val="00336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SzPct val="150000"/>
                <a:defRPr/>
              </a:pPr>
              <a:r>
                <a:rPr lang="es-MX" sz="2000" dirty="0">
                  <a:solidFill>
                    <a:schemeClr val="bg1"/>
                  </a:solidFill>
                  <a:latin typeface="+mj-lt"/>
                </a:rPr>
                <a:t>Es una </a:t>
              </a:r>
              <a:r>
                <a:rPr lang="es-MX" sz="2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herramienta</a:t>
              </a:r>
              <a:r>
                <a:rPr lang="es-MX" sz="2000" dirty="0">
                  <a:solidFill>
                    <a:schemeClr val="bg1"/>
                  </a:solidFill>
                  <a:latin typeface="+mj-lt"/>
                </a:rPr>
                <a:t> que ayuda a la gestión de riesgo,                            pero no un sustituto de ésta.                                                                </a:t>
              </a:r>
              <a:endParaRPr lang="es-ES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Flecha abajo 6"/>
            <p:cNvSpPr/>
            <p:nvPr/>
          </p:nvSpPr>
          <p:spPr>
            <a:xfrm>
              <a:off x="3593937" y="2570815"/>
              <a:ext cx="1956125" cy="613458"/>
            </a:xfrm>
            <a:prstGeom prst="downArrow">
              <a:avLst/>
            </a:prstGeom>
            <a:solidFill>
              <a:schemeClr val="accent6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8" name="Estrella de 5 puntas 7"/>
          <p:cNvSpPr/>
          <p:nvPr/>
        </p:nvSpPr>
        <p:spPr>
          <a:xfrm>
            <a:off x="7100881" y="6329365"/>
            <a:ext cx="228600" cy="300043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21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67029" y="504380"/>
            <a:ext cx="54553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kern="0" dirty="0">
                <a:solidFill>
                  <a:schemeClr val="tx2"/>
                </a:solidFill>
              </a:rPr>
              <a:t>PASOS  PARA LA INTEGRACIÓN</a:t>
            </a:r>
          </a:p>
          <a:p>
            <a:pPr algn="ctr"/>
            <a:r>
              <a:rPr lang="es-MX" sz="3200" b="1" kern="0" dirty="0">
                <a:solidFill>
                  <a:schemeClr val="tx2"/>
                </a:solidFill>
              </a:rPr>
              <a:t>DEL ANALISIS DE RIESGOS</a:t>
            </a:r>
            <a:endParaRPr lang="es-MX" sz="3200" b="1" dirty="0">
              <a:solidFill>
                <a:schemeClr val="tx2"/>
              </a:solidFill>
            </a:endParaRPr>
          </a:p>
          <a:p>
            <a:pPr algn="ctr"/>
            <a:endParaRPr lang="es-MX" sz="3200" b="1" kern="0" dirty="0">
              <a:solidFill>
                <a:schemeClr val="tx2"/>
              </a:solidFill>
            </a:endParaRPr>
          </a:p>
        </p:txBody>
      </p:sp>
      <p:sp>
        <p:nvSpPr>
          <p:cNvPr id="4" name="Rectángulo 3">
            <a:hlinkClick r:id="rId2" action="ppaction://hlinksldjump"/>
          </p:cNvPr>
          <p:cNvSpPr/>
          <p:nvPr/>
        </p:nvSpPr>
        <p:spPr>
          <a:xfrm>
            <a:off x="702734" y="2348880"/>
            <a:ext cx="4963214" cy="507831"/>
          </a:xfrm>
          <a:prstGeom prst="rect">
            <a:avLst/>
          </a:prstGeom>
          <a:solidFill>
            <a:srgbClr val="EC854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BLOQUE DE INFORMACION GENERAL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ángulo 4">
            <a:hlinkClick r:id="rId3" action="ppaction://hlinksldjump"/>
          </p:cNvPr>
          <p:cNvSpPr/>
          <p:nvPr/>
        </p:nvSpPr>
        <p:spPr>
          <a:xfrm>
            <a:off x="683569" y="3002081"/>
            <a:ext cx="6331465" cy="4569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ETAPA I.- EVALUACION DE RIESGOS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5" y="856165"/>
            <a:ext cx="1806281" cy="181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ángulo 6">
            <a:hlinkClick r:id="" action="ppaction://noaction"/>
          </p:cNvPr>
          <p:cNvSpPr/>
          <p:nvPr/>
        </p:nvSpPr>
        <p:spPr>
          <a:xfrm>
            <a:off x="683568" y="5360009"/>
            <a:ext cx="6331465" cy="4569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ETAPA V.- ESTRATEGIAS Y ACCIONES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ángulo 7">
            <a:hlinkClick r:id="" action="ppaction://noaction"/>
          </p:cNvPr>
          <p:cNvSpPr/>
          <p:nvPr/>
        </p:nvSpPr>
        <p:spPr>
          <a:xfrm>
            <a:off x="683568" y="4767393"/>
            <a:ext cx="6331465" cy="4569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ETAPA IV.- MAPA DE RIESGOS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ángulo 8">
            <a:hlinkClick r:id="" action="ppaction://noaction"/>
          </p:cNvPr>
          <p:cNvSpPr/>
          <p:nvPr/>
        </p:nvSpPr>
        <p:spPr>
          <a:xfrm>
            <a:off x="683568" y="4203353"/>
            <a:ext cx="6331465" cy="4569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ETAPA III.- VALORACIÓN DE RIESGOS VS CONTROLES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ángulo 9">
            <a:hlinkClick r:id="" action="ppaction://noaction"/>
          </p:cNvPr>
          <p:cNvSpPr/>
          <p:nvPr/>
        </p:nvSpPr>
        <p:spPr>
          <a:xfrm>
            <a:off x="683568" y="3617005"/>
            <a:ext cx="6331465" cy="4569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ETAPA II.- EVALUACION DE CONTROLES</a:t>
            </a:r>
          </a:p>
        </p:txBody>
      </p:sp>
    </p:spTree>
    <p:extLst>
      <p:ext uri="{BB962C8B-B14F-4D97-AF65-F5344CB8AC3E}">
        <p14:creationId xmlns:p14="http://schemas.microsoft.com/office/powerpoint/2010/main" val="38297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824" t="29847" r="31709" b="13565"/>
          <a:stretch/>
        </p:blipFill>
        <p:spPr>
          <a:xfrm>
            <a:off x="368349" y="1192361"/>
            <a:ext cx="8351144" cy="4390057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1351" y="692696"/>
            <a:ext cx="5474825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C00000"/>
                </a:solidFill>
                <a:latin typeface="+mj-lt"/>
              </a:rPr>
              <a:t>BLOQUE DE INFORMACION GENERAL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99792" y="3501008"/>
            <a:ext cx="25202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Teresa Guajardo Berlanga</a:t>
            </a:r>
          </a:p>
        </p:txBody>
      </p:sp>
    </p:spTree>
    <p:extLst>
      <p:ext uri="{BB962C8B-B14F-4D97-AF65-F5344CB8AC3E}">
        <p14:creationId xmlns:p14="http://schemas.microsoft.com/office/powerpoint/2010/main" val="102161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332" y="716046"/>
            <a:ext cx="9144000" cy="5269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287" t="26638" r="72103" b="18533"/>
          <a:stretch/>
        </p:blipFill>
        <p:spPr>
          <a:xfrm>
            <a:off x="1690073" y="1737889"/>
            <a:ext cx="1632398" cy="430507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13207" y="692696"/>
            <a:ext cx="1141701" cy="4849394"/>
            <a:chOff x="113207" y="1506704"/>
            <a:chExt cx="1141701" cy="4787219"/>
          </a:xfrm>
        </p:grpSpPr>
        <p:grpSp>
          <p:nvGrpSpPr>
            <p:cNvPr id="6" name="Grupo 5"/>
            <p:cNvGrpSpPr/>
            <p:nvPr/>
          </p:nvGrpSpPr>
          <p:grpSpPr>
            <a:xfrm>
              <a:off x="150118" y="1506704"/>
              <a:ext cx="1104790" cy="941899"/>
              <a:chOff x="150118" y="1506704"/>
              <a:chExt cx="1104790" cy="941899"/>
            </a:xfrm>
          </p:grpSpPr>
          <p:cxnSp>
            <p:nvCxnSpPr>
              <p:cNvPr id="8" name="Conector recto de flecha 7"/>
              <p:cNvCxnSpPr/>
              <p:nvPr/>
            </p:nvCxnSpPr>
            <p:spPr>
              <a:xfrm>
                <a:off x="220707" y="1733393"/>
                <a:ext cx="346852" cy="7152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uadroTexto 8"/>
              <p:cNvSpPr txBox="1"/>
              <p:nvPr/>
            </p:nvSpPr>
            <p:spPr>
              <a:xfrm>
                <a:off x="150118" y="1506704"/>
                <a:ext cx="11047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400" dirty="0">
                    <a:solidFill>
                      <a:srgbClr val="0070C0"/>
                    </a:solidFill>
                  </a:rPr>
                  <a:t>Automático</a:t>
                </a:r>
              </a:p>
            </p:txBody>
          </p:sp>
        </p:grp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/>
            <a:srcRect l="1906" t="26259" r="93189" b="22210"/>
            <a:stretch/>
          </p:blipFill>
          <p:spPr>
            <a:xfrm>
              <a:off x="113207" y="2529421"/>
              <a:ext cx="684828" cy="3764502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27784" t="34950" r="64364" b="11969"/>
          <a:stretch/>
        </p:blipFill>
        <p:spPr>
          <a:xfrm>
            <a:off x="3283521" y="1785531"/>
            <a:ext cx="997077" cy="42860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35356" t="26353" r="59534" b="17535"/>
          <a:stretch/>
        </p:blipFill>
        <p:spPr>
          <a:xfrm>
            <a:off x="4212583" y="1747303"/>
            <a:ext cx="710445" cy="43385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39921" t="26504" r="49982" b="15539"/>
          <a:stretch/>
        </p:blipFill>
        <p:spPr>
          <a:xfrm>
            <a:off x="4887597" y="1766465"/>
            <a:ext cx="1076342" cy="4311126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222926" y="998603"/>
            <a:ext cx="2334715" cy="5044361"/>
            <a:chOff x="5222926" y="1750437"/>
            <a:chExt cx="2334715" cy="5044361"/>
          </a:xfrm>
        </p:grpSpPr>
        <p:cxnSp>
          <p:nvCxnSpPr>
            <p:cNvPr id="14" name="Conector recto de flecha 13"/>
            <p:cNvCxnSpPr/>
            <p:nvPr/>
          </p:nvCxnSpPr>
          <p:spPr>
            <a:xfrm>
              <a:off x="5775321" y="2037948"/>
              <a:ext cx="346852" cy="715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/>
            <p:cNvSpPr txBox="1"/>
            <p:nvPr/>
          </p:nvSpPr>
          <p:spPr>
            <a:xfrm>
              <a:off x="5222926" y="1750437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>
                  <a:solidFill>
                    <a:srgbClr val="0070C0"/>
                  </a:solidFill>
                </a:rPr>
                <a:t>Automático</a:t>
              </a: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7"/>
            <a:srcRect l="44893" t="32182" r="40345" b="19530"/>
            <a:stretch/>
          </p:blipFill>
          <p:spPr>
            <a:xfrm>
              <a:off x="5941156" y="2867872"/>
              <a:ext cx="1616485" cy="3926926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/>
          <a:srcRect l="59396" t="32389" r="34295" b="21672"/>
          <a:stretch/>
        </p:blipFill>
        <p:spPr>
          <a:xfrm>
            <a:off x="7557642" y="2115896"/>
            <a:ext cx="816573" cy="392706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9"/>
          <a:srcRect l="65136" t="32193" r="30262" b="21541"/>
          <a:stretch/>
        </p:blipFill>
        <p:spPr>
          <a:xfrm>
            <a:off x="8354971" y="2115896"/>
            <a:ext cx="595551" cy="3934551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5949651" y="1730309"/>
            <a:ext cx="3029447" cy="3893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</a:rPr>
              <a:t>FACTOR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13207" y="1721848"/>
            <a:ext cx="8880179" cy="436397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10"/>
          <a:srcRect l="6625" t="26112" r="85473" b="17194"/>
          <a:stretch/>
        </p:blipFill>
        <p:spPr>
          <a:xfrm>
            <a:off x="799961" y="1725345"/>
            <a:ext cx="929819" cy="430938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108439" y="2777179"/>
            <a:ext cx="8880179" cy="330282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6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/>
          <p:nvPr/>
        </p:nvSpPr>
        <p:spPr>
          <a:xfrm>
            <a:off x="3000364" y="2428868"/>
            <a:ext cx="5766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Que el participante pueda identificar, estructurar y realizar el análisis de riesgos a través de la aplicación de la herramienta MARI, dentro del ámbito de su competencia, para asegurar el cumplimiento de los objetivos institucionales.</a:t>
            </a:r>
            <a:endParaRPr lang="es-ES" sz="2400" dirty="0">
              <a:ea typeface="Gulim" panose="020B0600000101010101" pitchFamily="34" charset="-127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black">
          <a:xfrm>
            <a:off x="4522228" y="1184143"/>
            <a:ext cx="2722643" cy="719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r>
              <a:rPr lang="es-MX" sz="4800" b="1" dirty="0">
                <a:solidFill>
                  <a:schemeClr val="tx2"/>
                </a:solidFill>
                <a:latin typeface="+mj-lt"/>
              </a:rPr>
              <a:t>Objetivo:</a:t>
            </a:r>
            <a:endParaRPr lang="es-ES" sz="4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272264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82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36512" y="486916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58482" t="26832" r="26130" b="67499"/>
          <a:stretch/>
        </p:blipFill>
        <p:spPr>
          <a:xfrm>
            <a:off x="3861601" y="1214142"/>
            <a:ext cx="2339185" cy="4241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77126" y="404664"/>
            <a:ext cx="7278842" cy="49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C00000"/>
                </a:solidFill>
                <a:latin typeface="+mj-lt"/>
              </a:rPr>
              <a:t>ETAPA I.- EVALUACION DE RIESGOS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48905" t="26502" r="41694" b="11648"/>
          <a:stretch/>
        </p:blipFill>
        <p:spPr>
          <a:xfrm>
            <a:off x="2422167" y="1199854"/>
            <a:ext cx="1439434" cy="499141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422167" y="1173008"/>
            <a:ext cx="3790132" cy="501605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5925762" y="902172"/>
            <a:ext cx="573074" cy="69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6572612" y="653418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70C0"/>
                </a:solidFill>
              </a:rPr>
              <a:t>Automático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68102" t="32214" r="26392" b="13774"/>
          <a:stretch/>
        </p:blipFill>
        <p:spPr>
          <a:xfrm>
            <a:off x="5322528" y="1658781"/>
            <a:ext cx="842963" cy="451485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58506" t="32615" r="31709" b="13461"/>
          <a:stretch/>
        </p:blipFill>
        <p:spPr>
          <a:xfrm>
            <a:off x="3865203" y="1678232"/>
            <a:ext cx="1498335" cy="44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0310" y="332656"/>
            <a:ext cx="7672979" cy="49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C00000"/>
                </a:solidFill>
                <a:latin typeface="+mj-lt"/>
              </a:rPr>
              <a:t>ETAPA II.- EVALUACION DE CONTROLES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-180528" y="4686833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50310" y="332656"/>
            <a:ext cx="7672979" cy="49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C00000"/>
                </a:solidFill>
                <a:latin typeface="+mj-lt"/>
              </a:rPr>
              <a:t>ETAPA II.- EVALUACION DE CONTROLES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31340" t="26401" r="65276" b="31600"/>
          <a:stretch/>
        </p:blipFill>
        <p:spPr>
          <a:xfrm>
            <a:off x="440948" y="801588"/>
            <a:ext cx="651809" cy="49901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35218" t="26184" r="47576" b="25432"/>
          <a:stretch/>
        </p:blipFill>
        <p:spPr>
          <a:xfrm>
            <a:off x="1112117" y="1040601"/>
            <a:ext cx="2714901" cy="4761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/>
          <a:srcRect l="52788" t="32651" r="43292" b="25427"/>
          <a:stretch/>
        </p:blipFill>
        <p:spPr>
          <a:xfrm>
            <a:off x="3852778" y="1676437"/>
            <a:ext cx="618437" cy="4125252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/>
          <a:srcRect l="63495" t="29451" r="28977" b="28314"/>
          <a:stretch>
            <a:fillRect/>
          </a:stretch>
        </p:blipFill>
        <p:spPr bwMode="auto">
          <a:xfrm>
            <a:off x="5111552" y="1606255"/>
            <a:ext cx="890485" cy="415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6"/>
          <a:srcRect l="70854" t="29451" r="25284" b="28314"/>
          <a:stretch/>
        </p:blipFill>
        <p:spPr bwMode="auto">
          <a:xfrm>
            <a:off x="5950954" y="1606255"/>
            <a:ext cx="456742" cy="412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7"/>
          <a:srcRect l="48450" t="32154" r="44419" b="25239"/>
          <a:stretch/>
        </p:blipFill>
        <p:spPr>
          <a:xfrm>
            <a:off x="7082685" y="1645111"/>
            <a:ext cx="1125211" cy="417092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/>
          <a:srcRect l="28916" t="26661" r="44523" b="68015"/>
          <a:stretch/>
        </p:blipFill>
        <p:spPr>
          <a:xfrm>
            <a:off x="3846378" y="1040601"/>
            <a:ext cx="4361518" cy="598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ángulo 24"/>
          <p:cNvSpPr/>
          <p:nvPr/>
        </p:nvSpPr>
        <p:spPr>
          <a:xfrm>
            <a:off x="409545" y="1040600"/>
            <a:ext cx="683199" cy="1360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Rectángulo 25"/>
          <p:cNvSpPr/>
          <p:nvPr/>
        </p:nvSpPr>
        <p:spPr>
          <a:xfrm>
            <a:off x="409545" y="1026255"/>
            <a:ext cx="8553927" cy="47754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9"/>
          <a:srcRect l="75513" t="26497" r="19831" b="27094"/>
          <a:stretch/>
        </p:blipFill>
        <p:spPr>
          <a:xfrm>
            <a:off x="8135888" y="1040600"/>
            <a:ext cx="777535" cy="472963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0"/>
          <a:srcRect l="30805" t="45078" r="64091" b="18603"/>
          <a:stretch/>
        </p:blipFill>
        <p:spPr>
          <a:xfrm>
            <a:off x="4456291" y="1662497"/>
            <a:ext cx="655262" cy="411344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1"/>
          <a:srcRect l="44832" t="37203" r="50206" b="24675"/>
          <a:stretch/>
        </p:blipFill>
        <p:spPr>
          <a:xfrm>
            <a:off x="6407695" y="1676437"/>
            <a:ext cx="648073" cy="40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7979" y="476672"/>
            <a:ext cx="76729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C00000"/>
                </a:solidFill>
                <a:latin typeface="Aller" pitchFamily="2" charset="0"/>
              </a:rPr>
              <a:t>ETAPA III.- VALORACIÓN DE RIESGOS VS CONTROLES</a:t>
            </a:r>
            <a:endParaRPr lang="en-US" sz="2400" dirty="0">
              <a:solidFill>
                <a:srgbClr val="C00000"/>
              </a:solidFill>
              <a:latin typeface="Aller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5102048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" name="Grupo 8"/>
          <p:cNvGrpSpPr/>
          <p:nvPr/>
        </p:nvGrpSpPr>
        <p:grpSpPr>
          <a:xfrm>
            <a:off x="1450426" y="1374016"/>
            <a:ext cx="2092873" cy="4768763"/>
            <a:chOff x="1450427" y="1789200"/>
            <a:chExt cx="1608084" cy="4395899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l="61148" t="26617" r="28917" b="59607"/>
            <a:stretch/>
          </p:blipFill>
          <p:spPr>
            <a:xfrm>
              <a:off x="1450428" y="1789200"/>
              <a:ext cx="1608083" cy="1253553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/>
            <a:srcRect l="61148" t="53506" r="28917" b="11960"/>
            <a:stretch/>
          </p:blipFill>
          <p:spPr>
            <a:xfrm>
              <a:off x="1450427" y="3042753"/>
              <a:ext cx="1608083" cy="3142346"/>
            </a:xfrm>
            <a:prstGeom prst="rect">
              <a:avLst/>
            </a:prstGeom>
          </p:spPr>
        </p:pic>
      </p:grpSp>
      <p:sp>
        <p:nvSpPr>
          <p:cNvPr id="12" name="Rectángulo 11"/>
          <p:cNvSpPr/>
          <p:nvPr/>
        </p:nvSpPr>
        <p:spPr>
          <a:xfrm>
            <a:off x="1450426" y="1374016"/>
            <a:ext cx="2092872" cy="47687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024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4881673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27413" y="476672"/>
            <a:ext cx="76729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C00000"/>
                </a:solidFill>
                <a:latin typeface="Aller" pitchFamily="2" charset="0"/>
              </a:rPr>
              <a:t>ETAPA IV.- MAPA DE RIESGOS </a:t>
            </a:r>
            <a:endParaRPr lang="en-US" sz="2400" dirty="0">
              <a:solidFill>
                <a:srgbClr val="C00000"/>
              </a:solidFill>
              <a:latin typeface="Aller" pitchFamily="2" charset="0"/>
            </a:endParaRPr>
          </a:p>
        </p:txBody>
      </p:sp>
      <p:grpSp>
        <p:nvGrpSpPr>
          <p:cNvPr id="3" name="Grupo 11"/>
          <p:cNvGrpSpPr/>
          <p:nvPr/>
        </p:nvGrpSpPr>
        <p:grpSpPr>
          <a:xfrm>
            <a:off x="1240700" y="1190910"/>
            <a:ext cx="1851627" cy="4914899"/>
            <a:chOff x="1628776" y="1300163"/>
            <a:chExt cx="1851627" cy="4914899"/>
          </a:xfrm>
        </p:grpSpPr>
        <p:grpSp>
          <p:nvGrpSpPr>
            <p:cNvPr id="4" name="Grupo 12"/>
            <p:cNvGrpSpPr/>
            <p:nvPr/>
          </p:nvGrpSpPr>
          <p:grpSpPr>
            <a:xfrm>
              <a:off x="1628776" y="1402018"/>
              <a:ext cx="1851627" cy="4813044"/>
              <a:chOff x="4084911" y="901956"/>
              <a:chExt cx="1324304" cy="4173241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2"/>
              <a:srcRect l="58724" t="26615" r="32309" b="51555"/>
              <a:stretch/>
            </p:blipFill>
            <p:spPr>
              <a:xfrm>
                <a:off x="4084911" y="901956"/>
                <a:ext cx="1324304" cy="1812669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2"/>
              <a:srcRect l="58724" t="58170" r="32309" b="11853"/>
              <a:stretch/>
            </p:blipFill>
            <p:spPr>
              <a:xfrm>
                <a:off x="4084911" y="2586036"/>
                <a:ext cx="1324304" cy="2489161"/>
              </a:xfrm>
              <a:prstGeom prst="rect">
                <a:avLst/>
              </a:prstGeom>
            </p:spPr>
          </p:pic>
        </p:grpSp>
        <p:sp>
          <p:nvSpPr>
            <p:cNvPr id="14" name="Rectángulo 13"/>
            <p:cNvSpPr/>
            <p:nvPr/>
          </p:nvSpPr>
          <p:spPr>
            <a:xfrm>
              <a:off x="1628776" y="1300163"/>
              <a:ext cx="1843087" cy="49148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386995" y="429792"/>
            <a:ext cx="441872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 algn="ctr"/>
            <a:endParaRPr lang="es-ES" sz="1600" b="1" dirty="0">
              <a:latin typeface="+mj-lt"/>
            </a:endParaRPr>
          </a:p>
          <a:p>
            <a:pPr marL="400050" indent="-400050" algn="ctr"/>
            <a:endParaRPr lang="es-ES" sz="1600" b="1" dirty="0">
              <a:latin typeface="+mj-lt"/>
            </a:endParaRPr>
          </a:p>
          <a:p>
            <a:pPr marL="400050" indent="-400050" algn="ctr"/>
            <a:r>
              <a:rPr lang="es-ES" sz="1600" b="1" dirty="0">
                <a:latin typeface="+mj-lt"/>
              </a:rPr>
              <a:t>	</a:t>
            </a:r>
          </a:p>
          <a:p>
            <a:pPr marL="400050" indent="-400050" algn="just"/>
            <a:r>
              <a:rPr lang="es-ES" sz="1600" b="1" dirty="0">
                <a:latin typeface="+mj-lt"/>
              </a:rPr>
              <a:t>	</a:t>
            </a:r>
          </a:p>
          <a:p>
            <a:pPr marL="400050" indent="-400050" algn="just"/>
            <a:r>
              <a:rPr lang="es-ES" sz="1600" b="1" dirty="0">
                <a:latin typeface="+mj-lt"/>
              </a:rPr>
              <a:t>	</a:t>
            </a:r>
          </a:p>
          <a:p>
            <a:pPr marL="400050" indent="-400050" algn="just"/>
            <a:r>
              <a:rPr lang="es-ES" sz="1600" b="1" dirty="0">
                <a:latin typeface="+mj-lt"/>
              </a:rPr>
              <a:t>      La ubicación de los Riesgos por cuadrante en el Mapa de Riesgos se registrará Automáticamente, una vez capturada la Valoración Final (Riesgo respecto a Controles).</a:t>
            </a:r>
          </a:p>
          <a:p>
            <a:pPr marL="400050" indent="-400050" algn="just"/>
            <a:r>
              <a:rPr lang="es-ES" sz="1600" b="1" dirty="0">
                <a:latin typeface="+mj-lt"/>
              </a:rPr>
              <a:t>	</a:t>
            </a:r>
          </a:p>
          <a:p>
            <a:pPr marL="400050" indent="-400050" algn="just"/>
            <a:r>
              <a:rPr lang="es-ES" sz="1600" b="1" dirty="0">
                <a:latin typeface="+mj-lt"/>
              </a:rPr>
              <a:t>	</a:t>
            </a:r>
          </a:p>
        </p:txBody>
      </p:sp>
      <p:graphicFrame>
        <p:nvGraphicFramePr>
          <p:cNvPr id="18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564944"/>
              </p:ext>
            </p:extLst>
          </p:nvPr>
        </p:nvGraphicFramePr>
        <p:xfrm>
          <a:off x="4193626" y="2647735"/>
          <a:ext cx="3048610" cy="345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9430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4917451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3714" y="476672"/>
            <a:ext cx="7278842" cy="49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C00000"/>
                </a:solidFill>
                <a:latin typeface="+mj-lt"/>
              </a:rPr>
              <a:t>ETAPA V.- ESTRATEGIAS Y ACCIONES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71528" y="1187156"/>
            <a:ext cx="3171826" cy="5026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75146" t="26854" r="17717" b="12209"/>
          <a:stretch/>
        </p:blipFill>
        <p:spPr>
          <a:xfrm>
            <a:off x="885816" y="1187157"/>
            <a:ext cx="1285875" cy="487203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82832" t="26314" r="5308" b="11968"/>
          <a:stretch/>
        </p:blipFill>
        <p:spPr>
          <a:xfrm>
            <a:off x="2200267" y="1201443"/>
            <a:ext cx="1728788" cy="465772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871528" y="1187155"/>
            <a:ext cx="1300163" cy="502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4700588" y="1201443"/>
            <a:ext cx="3433432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Una vez definidas las actividades, es necesario  establecer plazos y responsables a través del PTAR</a:t>
            </a:r>
          </a:p>
          <a:p>
            <a:pPr algn="ctr"/>
            <a:r>
              <a:rPr lang="es-MX" sz="2000" dirty="0"/>
              <a:t>(Programa de Trabajo de Administración de Riesgos)</a:t>
            </a:r>
          </a:p>
        </p:txBody>
      </p:sp>
    </p:spTree>
    <p:extLst>
      <p:ext uri="{BB962C8B-B14F-4D97-AF65-F5344CB8AC3E}">
        <p14:creationId xmlns:p14="http://schemas.microsoft.com/office/powerpoint/2010/main" val="11515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3568" y="620688"/>
            <a:ext cx="7278842" cy="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C00000"/>
                </a:solidFill>
                <a:latin typeface="+mj-lt"/>
              </a:rPr>
              <a:t>PTAR.- PROGRAMA DE TRABAJO DE ADMINISTRACIÓN DE RIESGOS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1875" t="40191" r="26103" b="24426"/>
          <a:stretch/>
        </p:blipFill>
        <p:spPr bwMode="auto">
          <a:xfrm>
            <a:off x="683568" y="1198988"/>
            <a:ext cx="7011997" cy="2575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977517" y="3946795"/>
            <a:ext cx="31874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PASAN DIRECTO LOS DATOS DE:</a:t>
            </a:r>
          </a:p>
          <a:p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No. de Riesgo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Descripción de riesgos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Clasificación del Riesgo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Valor de Impacto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Valor de la Probabilidad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707904" y="4361420"/>
            <a:ext cx="37387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Cuadrante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Estrategia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No. De Factor de Riesgo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Factor de Riesgo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Descripción de la acción de control</a:t>
            </a:r>
          </a:p>
        </p:txBody>
      </p:sp>
    </p:spTree>
    <p:extLst>
      <p:ext uri="{BB962C8B-B14F-4D97-AF65-F5344CB8AC3E}">
        <p14:creationId xmlns:p14="http://schemas.microsoft.com/office/powerpoint/2010/main" val="3039795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3568" y="1124744"/>
            <a:ext cx="7278842" cy="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C00000"/>
                </a:solidFill>
                <a:latin typeface="+mj-lt"/>
              </a:rPr>
              <a:t>PTAR.- PROGRAMA DE TRABAJO DE ADMINISTRACIÓN DE RIESGOS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9552" y="2276872"/>
            <a:ext cx="2724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REGISTRAR LOS DATOS DE: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Unidad Administrativa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Responsable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Fecha de Inicio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Fecha de Término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Medios de Verificación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2"/>
          <a:srcRect l="28552" t="40191" r="40000" b="24694"/>
          <a:stretch/>
        </p:blipFill>
        <p:spPr bwMode="auto">
          <a:xfrm>
            <a:off x="3563888" y="1939240"/>
            <a:ext cx="5112568" cy="3001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8817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14338" y="1443037"/>
            <a:ext cx="685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CONSTRUYE UNA MATRIZ DE RIESGOS!!!!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8098" y="3072878"/>
            <a:ext cx="3553945" cy="1998118"/>
          </a:xfrm>
          <a:prstGeom prst="rect">
            <a:avLst/>
          </a:prstGeom>
        </p:spPr>
      </p:pic>
      <p:pic>
        <p:nvPicPr>
          <p:cNvPr id="5" name="Picture 2" descr="Resultado de imagen para IMAGEN DE COMPUTADO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4" y="1950903"/>
            <a:ext cx="2318864" cy="186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49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55776" y="620688"/>
            <a:ext cx="7278842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tx2"/>
                </a:solidFill>
                <a:latin typeface="+mj-lt"/>
              </a:rPr>
              <a:t>RIESGOS DE CORRUPCIÓN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6389" y="1772816"/>
            <a:ext cx="45254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Los riesgos de corrupción representan la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posibilidad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que por acción u omisión, mediante el abuso del poder y/o el uso indebido de recursos y/o de información, empleo, cargo o comisión,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dañan los intereses de una institución, para la obtención de un beneficio particular o de terceros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incluye soborno, fraude, apropiación indebida u otras formas de desviación de recursos por un funcionario público, nepotismo, extorsión, tráfico de influencias, uso indebido de información privilegiada, entre otras prácticas.</a:t>
            </a:r>
            <a:endParaRPr lang="es-MX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196567"/>
            <a:ext cx="3839355" cy="246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29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95736" y="456616"/>
            <a:ext cx="7278842" cy="75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>
                <a:solidFill>
                  <a:schemeClr val="tx2"/>
                </a:solidFill>
                <a:latin typeface="+mj-lt"/>
              </a:rPr>
              <a:t>RIESGOS DE CORRUPCIÓN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369255" y="1628800"/>
            <a:ext cx="6587121" cy="3382827"/>
            <a:chOff x="1019334" y="2350429"/>
            <a:chExt cx="6587121" cy="2662747"/>
          </a:xfrm>
        </p:grpSpPr>
        <p:sp>
          <p:nvSpPr>
            <p:cNvPr id="3" name="CuadroTexto 2"/>
            <p:cNvSpPr txBox="1"/>
            <p:nvPr/>
          </p:nvSpPr>
          <p:spPr>
            <a:xfrm>
              <a:off x="1043608" y="2350429"/>
              <a:ext cx="6528454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b="1" dirty="0">
                  <a:solidFill>
                    <a:schemeClr val="bg1"/>
                  </a:solidFill>
                </a:rPr>
                <a:t>I. INVENTARIAR LOS PROCESOS DE LA INSTITUCIÓN.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1019334" y="2900370"/>
              <a:ext cx="6552728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b="1" dirty="0">
                  <a:solidFill>
                    <a:schemeClr val="bg1"/>
                  </a:solidFill>
                </a:rPr>
                <a:t>II. IDENTIFICAR AQUELLOS SUCEPTIBLES DE CORRUPCIÓN.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043608" y="3514753"/>
              <a:ext cx="6552728" cy="36933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b="1" dirty="0">
                  <a:solidFill>
                    <a:schemeClr val="bg1"/>
                  </a:solidFill>
                </a:rPr>
                <a:t>III. ANALIZAR LOS PROCESOS SUCEPTIBLES DE CORRUPCIÓN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1043608" y="4093903"/>
              <a:ext cx="6552728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b="1" dirty="0">
                  <a:solidFill>
                    <a:schemeClr val="bg1"/>
                  </a:solidFill>
                </a:rPr>
                <a:t>IV. IDENTIFICAR DEBILIDADES 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053727" y="4643844"/>
              <a:ext cx="6552728" cy="369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b="1" dirty="0">
                  <a:solidFill>
                    <a:schemeClr val="bg1"/>
                  </a:solidFill>
                </a:rPr>
                <a:t>V. ESTABLECER ACCIONES DE CONTROL EN EL PROCESO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73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trella de 5 puntas 6"/>
          <p:cNvSpPr/>
          <p:nvPr/>
        </p:nvSpPr>
        <p:spPr>
          <a:xfrm>
            <a:off x="8234114" y="6241829"/>
            <a:ext cx="228600" cy="300043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7C0137A-3649-43B2-BF3A-326B01D92F39}"/>
              </a:ext>
            </a:extLst>
          </p:cNvPr>
          <p:cNvGrpSpPr/>
          <p:nvPr/>
        </p:nvGrpSpPr>
        <p:grpSpPr>
          <a:xfrm>
            <a:off x="755577" y="1052736"/>
            <a:ext cx="7478538" cy="4891871"/>
            <a:chOff x="124229" y="457929"/>
            <a:chExt cx="8743845" cy="6191488"/>
          </a:xfrm>
        </p:grpSpPr>
        <p:sp>
          <p:nvSpPr>
            <p:cNvPr id="16" name="Elipse 15"/>
            <p:cNvSpPr/>
            <p:nvPr/>
          </p:nvSpPr>
          <p:spPr>
            <a:xfrm>
              <a:off x="5128440" y="2164907"/>
              <a:ext cx="3739634" cy="265669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MX" sz="12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Principio 7: Identificar, Analizar y Responder al Riesgo</a:t>
              </a:r>
            </a:p>
            <a:p>
              <a:pPr algn="just"/>
              <a:r>
                <a:rPr lang="es-MX" sz="1100" dirty="0">
                  <a:latin typeface="Arial" panose="020B0604020202020204" pitchFamily="34" charset="0"/>
                  <a:ea typeface="Times New Roman" panose="02020603050405020304" pitchFamily="18" charset="0"/>
                </a:rPr>
                <a:t>La Administración, debe identificar, analizar y responder a los riesgos relacionados  con el cumplimiento de los objetivos institucionales.</a:t>
              </a:r>
            </a:p>
          </p:txBody>
        </p:sp>
        <p:sp>
          <p:nvSpPr>
            <p:cNvPr id="18" name="Elipse 17"/>
            <p:cNvSpPr/>
            <p:nvPr/>
          </p:nvSpPr>
          <p:spPr>
            <a:xfrm>
              <a:off x="124229" y="2488451"/>
              <a:ext cx="3739634" cy="265669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MX" sz="12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Principio 9: Identificar, Analizar y Responder al Cambio</a:t>
              </a:r>
            </a:p>
            <a:p>
              <a:pPr algn="just"/>
              <a:r>
                <a:rPr lang="es-MX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 Administración, debe identificar, analizar y responder a los cambios significativos que puedan impactar al control interno.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2573302" y="457929"/>
              <a:ext cx="3445332" cy="232802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dk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Principio 6: </a:t>
              </a:r>
            </a:p>
            <a:p>
              <a:pPr algn="ctr"/>
              <a:r>
                <a:rPr lang="es-MX" sz="1200" b="1" dirty="0">
                  <a:solidFill>
                    <a:schemeClr val="dk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Definir Objetivos  </a:t>
              </a:r>
            </a:p>
            <a:p>
              <a:pPr algn="just"/>
              <a:r>
                <a:rPr lang="es-MX" sz="1100" dirty="0">
                  <a:solidFill>
                    <a:schemeClr val="dk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El titular debe instruir a la administración y, en su caso, a las unidades especializadas la definición clara de los objetivos institucionales</a:t>
              </a:r>
            </a:p>
          </p:txBody>
        </p:sp>
        <p:sp>
          <p:nvSpPr>
            <p:cNvPr id="17" name="Elipse 16"/>
            <p:cNvSpPr/>
            <p:nvPr/>
          </p:nvSpPr>
          <p:spPr>
            <a:xfrm>
              <a:off x="2797549" y="4321388"/>
              <a:ext cx="3739634" cy="232802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/>
              <a:r>
                <a:rPr lang="es-MX" sz="12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Principio 8: Considerar el Riesgo de Corrupción</a:t>
              </a:r>
              <a:endParaRPr lang="es-MX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r>
                <a:rPr lang="es-MX" sz="1100" dirty="0">
                  <a:latin typeface="Arial" panose="020B0604020202020204" pitchFamily="34" charset="0"/>
                  <a:ea typeface="Times New Roman" panose="02020603050405020304" pitchFamily="18" charset="0"/>
                </a:rPr>
                <a:t>La Administración, debe considerar la probabilidad de ocurrencia de actos corruptos, abuso, desperdicio y otras irregularidades.</a:t>
              </a:r>
              <a:endParaRPr lang="es-MX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162386" y="44624"/>
            <a:ext cx="8874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</a:t>
            </a:r>
          </a:p>
          <a:p>
            <a:pPr algn="ctr"/>
            <a:r>
              <a:rPr lang="es-MX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DE RIESGOS</a:t>
            </a:r>
          </a:p>
        </p:txBody>
      </p:sp>
    </p:spTree>
    <p:extLst>
      <p:ext uri="{BB962C8B-B14F-4D97-AF65-F5344CB8AC3E}">
        <p14:creationId xmlns:p14="http://schemas.microsoft.com/office/powerpoint/2010/main" val="1247993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11760" y="620688"/>
            <a:ext cx="7278842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tx2"/>
                </a:solidFill>
                <a:latin typeface="+mj-lt"/>
              </a:rPr>
              <a:t>RIESGOS DE CORRUPCIÓN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37176" y="2132856"/>
            <a:ext cx="6528454" cy="4692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1"/>
                </a:solidFill>
              </a:rPr>
              <a:t>I. INVENTARIAR LOS PROCESOS DE LA INSTITUCIÓN.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87624" y="2939594"/>
            <a:ext cx="37990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PRIMARIOS</a:t>
            </a:r>
          </a:p>
          <a:p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SECUNDARIOS / APOYO</a:t>
            </a:r>
          </a:p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DE GOBERNANZA</a:t>
            </a:r>
          </a:p>
        </p:txBody>
      </p:sp>
    </p:spTree>
    <p:extLst>
      <p:ext uri="{BB962C8B-B14F-4D97-AF65-F5344CB8AC3E}">
        <p14:creationId xmlns:p14="http://schemas.microsoft.com/office/powerpoint/2010/main" val="4076417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295636" y="692696"/>
            <a:ext cx="6552728" cy="4692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1"/>
                </a:solidFill>
              </a:rPr>
              <a:t>II. IDENTIFICAR AQUELLOS SUCEPTIBLES DE CORRUPCIÓN.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l="26250" t="44507" r="28970" b="10373"/>
          <a:stretch/>
        </p:blipFill>
        <p:spPr>
          <a:xfrm>
            <a:off x="2843808" y="1503327"/>
            <a:ext cx="5760640" cy="408466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79814" y="1782508"/>
            <a:ext cx="12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FACTORES</a:t>
            </a:r>
          </a:p>
        </p:txBody>
      </p:sp>
      <p:pic>
        <p:nvPicPr>
          <p:cNvPr id="1030" name="Picture 6" descr="Resultado de imagen para IMAGEN DE DIN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8" y="4158772"/>
            <a:ext cx="1695152" cy="123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RELACIONES HUMAN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0" y="1996140"/>
            <a:ext cx="2408238" cy="144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99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23883" y="836712"/>
            <a:ext cx="8568952" cy="4616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bg1"/>
                </a:solidFill>
              </a:rPr>
              <a:t>III. ANALIZAR LOS PROCESOS SUCEPTIBLES DE CORRUPCIÓN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60" y="2636912"/>
            <a:ext cx="3600399" cy="216024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139952" y="2549664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2000" b="1" dirty="0">
                <a:solidFill>
                  <a:srgbClr val="333333"/>
                </a:solidFill>
                <a:latin typeface="Roboto Slab"/>
              </a:rPr>
              <a:t>Mapeo de procesos</a:t>
            </a:r>
          </a:p>
          <a:p>
            <a:pPr algn="r"/>
            <a:endParaRPr lang="es-MX" dirty="0">
              <a:solidFill>
                <a:srgbClr val="333333"/>
              </a:solidFill>
              <a:latin typeface="Roboto Slab"/>
            </a:endParaRPr>
          </a:p>
          <a:p>
            <a:pPr algn="r"/>
            <a:r>
              <a:rPr lang="es-MX" dirty="0">
                <a:solidFill>
                  <a:srgbClr val="000000"/>
                </a:solidFill>
                <a:latin typeface="PT Sans"/>
              </a:rPr>
              <a:t>El mapeo de procesos es una actividad que consiste en identificar y describir los procesos que operan en nuestra organización.</a:t>
            </a:r>
            <a:endParaRPr lang="es-MX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272174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7544" y="620688"/>
            <a:ext cx="820891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bg1"/>
                </a:solidFill>
              </a:rPr>
              <a:t>IV. IDENTIFICAR DEBILIDADES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991" t="49104"/>
          <a:stretch/>
        </p:blipFill>
        <p:spPr>
          <a:xfrm>
            <a:off x="4486898" y="2348881"/>
            <a:ext cx="4379325" cy="202191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99592" y="17728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Acción u Omisión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Uso del poder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Gestión de lo 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Beneficio particular</a:t>
            </a:r>
          </a:p>
        </p:txBody>
      </p:sp>
    </p:spTree>
    <p:extLst>
      <p:ext uri="{BB962C8B-B14F-4D97-AF65-F5344CB8AC3E}">
        <p14:creationId xmlns:p14="http://schemas.microsoft.com/office/powerpoint/2010/main" val="3955390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03548" y="764704"/>
            <a:ext cx="813690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bg1"/>
                </a:solidFill>
              </a:rPr>
              <a:t>V. ESTABLECER ACCIONES DE CONTROL EN EL PROCESO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43" y="1402362"/>
            <a:ext cx="3209638" cy="296274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36481" y="2098903"/>
            <a:ext cx="3504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ESTABLECER ACCIONES DE CONTROL TENDIENTES A QUE REDUCIR EL RIESGO DE CORRUPCIÓN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499992" y="4365104"/>
            <a:ext cx="3504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</a:rPr>
              <a:t>“CERO TOLERANCIA A LA CORRUPCIÓN”</a:t>
            </a:r>
          </a:p>
        </p:txBody>
      </p:sp>
    </p:spTree>
    <p:extLst>
      <p:ext uri="{BB962C8B-B14F-4D97-AF65-F5344CB8AC3E}">
        <p14:creationId xmlns:p14="http://schemas.microsoft.com/office/powerpoint/2010/main" val="3728240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9532" y="692696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tx2"/>
                </a:solidFill>
              </a:rPr>
              <a:t>Recapitulemos!!!</a:t>
            </a:r>
          </a:p>
          <a:p>
            <a:endParaRPr lang="es-MX" sz="2400" dirty="0">
              <a:solidFill>
                <a:schemeClr val="tx2"/>
              </a:solidFill>
            </a:endParaRPr>
          </a:p>
          <a:p>
            <a:r>
              <a:rPr lang="es-MX" sz="2400" dirty="0">
                <a:solidFill>
                  <a:schemeClr val="tx2"/>
                </a:solidFill>
              </a:rPr>
              <a:t>La Administración de Riesgos juega un papel muy importante en la implementación del Control Interno en  la Administración Pública Estatal.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81639" y="3573016"/>
            <a:ext cx="758072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 MAYOR DE LOS RIESGOS, ES TENER DEBILIDADES DESCONOCIDAS”……</a:t>
            </a:r>
          </a:p>
        </p:txBody>
      </p:sp>
    </p:spTree>
    <p:extLst>
      <p:ext uri="{BB962C8B-B14F-4D97-AF65-F5344CB8AC3E}">
        <p14:creationId xmlns:p14="http://schemas.microsoft.com/office/powerpoint/2010/main" val="72486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Imagen 2">
            <a:extLst>
              <a:ext uri="{FF2B5EF4-FFF2-40B4-BE49-F238E27FC236}">
                <a16:creationId xmlns:a16="http://schemas.microsoft.com/office/drawing/2014/main" id="{4AD3BFEC-880E-44AC-985B-DEF3CB1B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50"/>
          <a:stretch>
            <a:fillRect/>
          </a:stretch>
        </p:blipFill>
        <p:spPr bwMode="auto">
          <a:xfrm>
            <a:off x="900113" y="2997200"/>
            <a:ext cx="9483725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Imagen 3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98D5F8D6-BC6D-4597-A116-53183A88C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2" r="8012" b="81406"/>
          <a:stretch>
            <a:fillRect/>
          </a:stretch>
        </p:blipFill>
        <p:spPr bwMode="auto">
          <a:xfrm>
            <a:off x="1908175" y="260350"/>
            <a:ext cx="41036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19872" y="2276872"/>
            <a:ext cx="4681339" cy="24314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+mj-lt"/>
              </a:rPr>
              <a:t>OBJETIVO PARTICULAR </a:t>
            </a:r>
          </a:p>
          <a:p>
            <a:pPr algn="ctr"/>
            <a:endParaRPr lang="es-ES"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+mj-lt"/>
              </a:rPr>
              <a:t>Que el participante pueda identificar, estructurar y clasificar los riesgos relacionados al cumplimiento de los objetivos.</a:t>
            </a:r>
          </a:p>
        </p:txBody>
      </p:sp>
      <p:pic>
        <p:nvPicPr>
          <p:cNvPr id="4" name="Picture 2" descr="http://4.bp.blogspot.com/-PULcOdA_txA/UFxsIdbswTI/AAAAAAAAAHE/zFLgZGUF8vQ/s1600/4.jpg"/>
          <p:cNvPicPr>
            <a:picLocks noChangeAspect="1" noChangeArrowheads="1"/>
          </p:cNvPicPr>
          <p:nvPr/>
        </p:nvPicPr>
        <p:blipFill>
          <a:blip r:embed="rId2" cstate="print"/>
          <a:srcRect l="18144" t="7665" r="23393" b="4641"/>
          <a:stretch>
            <a:fillRect/>
          </a:stretch>
        </p:blipFill>
        <p:spPr bwMode="auto">
          <a:xfrm>
            <a:off x="429054" y="280900"/>
            <a:ext cx="2702786" cy="3451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04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76213" y="3165927"/>
          <a:ext cx="6096000" cy="23520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6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PLAZO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CONCEPTO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329">
                <a:tc>
                  <a:txBody>
                    <a:bodyPr/>
                    <a:lstStyle/>
                    <a:p>
                      <a:pPr algn="ctr"/>
                      <a:r>
                        <a:rPr lang="es-MX" sz="1600" kern="0" noProof="0" dirty="0"/>
                        <a:t>Estrategias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0" noProof="0" dirty="0"/>
                        <a:t> Largo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0" noProof="0" dirty="0"/>
                        <a:t>Derivan de la misión de una organización.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s-MX" sz="1600" u="none" strike="noStrike" kern="0" cap="none" spc="0" normalizeH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Objetivos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0" cap="none" spc="0" normalizeH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Mediano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0" cap="none" spc="0" normalizeH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Derivan de proyectos específicos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kern="0" noProof="0" dirty="0"/>
                        <a:t>Meta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0" noProof="0" dirty="0"/>
                        <a:t>Corto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0" noProof="0" dirty="0"/>
                        <a:t>Derivan de actividades diarias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971600" y="905796"/>
            <a:ext cx="4648142" cy="81861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/>
            <a:r>
              <a:rPr lang="es-MX" sz="4000" b="1" kern="0" dirty="0">
                <a:solidFill>
                  <a:srgbClr val="C00000"/>
                </a:solidFill>
                <a:latin typeface="+mj-lt"/>
                <a:ea typeface="+mj-ea"/>
                <a:cs typeface="Aharoni" pitchFamily="2" charset="-79"/>
              </a:rPr>
              <a:t> </a:t>
            </a:r>
            <a:r>
              <a:rPr lang="es-MX" sz="4000" b="1" kern="0" dirty="0">
                <a:solidFill>
                  <a:schemeClr val="tx2"/>
                </a:solidFill>
                <a:latin typeface="+mj-lt"/>
                <a:ea typeface="+mj-ea"/>
                <a:cs typeface="Aharoni" pitchFamily="2" charset="-79"/>
              </a:rPr>
              <a:t>OBJETIVO</a:t>
            </a:r>
          </a:p>
          <a:p>
            <a:pPr lvl="0" algn="ctr"/>
            <a:r>
              <a:rPr lang="es-MX" sz="3200" b="1" kern="0" dirty="0"/>
              <a:t>Es el resultado que se desea obtener.</a:t>
            </a:r>
            <a:endParaRPr lang="es-ES" sz="3200" b="1" dirty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Resultado de imagen para imagen de obje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62" y="1315105"/>
            <a:ext cx="1747528" cy="21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07504" y="692696"/>
            <a:ext cx="8365175" cy="5228409"/>
            <a:chOff x="-796899" y="1386704"/>
            <a:chExt cx="8365175" cy="5228409"/>
          </a:xfrm>
        </p:grpSpPr>
        <p:sp>
          <p:nvSpPr>
            <p:cNvPr id="4" name="1 Título"/>
            <p:cNvSpPr txBox="1">
              <a:spLocks/>
            </p:cNvSpPr>
            <p:nvPr/>
          </p:nvSpPr>
          <p:spPr>
            <a:xfrm>
              <a:off x="-796899" y="1386704"/>
              <a:ext cx="8208912" cy="81861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ctr"/>
              <a:r>
                <a:rPr lang="es-MX" sz="3200" b="1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Aharoni" pitchFamily="2" charset="-79"/>
                </a:rPr>
                <a:t> </a:t>
              </a:r>
              <a:r>
                <a:rPr lang="es-MX" sz="4400" b="1" kern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Aharoni" pitchFamily="2" charset="-79"/>
                </a:rPr>
                <a:t>RIESGO</a:t>
              </a:r>
              <a:endParaRPr lang="es-E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5" name="2 Marcador de contenido"/>
            <p:cNvSpPr txBox="1">
              <a:spLocks/>
            </p:cNvSpPr>
            <p:nvPr/>
          </p:nvSpPr>
          <p:spPr>
            <a:xfrm>
              <a:off x="1" y="2052309"/>
              <a:ext cx="6615113" cy="80108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34290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+mn-cs"/>
                </a:rPr>
                <a:t>Es la posibilidad de que un evento pueda ocurrir y afecte negativamente en el logro de Objetivos </a:t>
              </a:r>
            </a:p>
          </p:txBody>
        </p:sp>
        <p:sp>
          <p:nvSpPr>
            <p:cNvPr id="6" name="2 Marcador de contenido"/>
            <p:cNvSpPr txBox="1">
              <a:spLocks/>
            </p:cNvSpPr>
            <p:nvPr/>
          </p:nvSpPr>
          <p:spPr>
            <a:xfrm>
              <a:off x="543837" y="4225274"/>
              <a:ext cx="7024439" cy="513674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342900" marR="0" lvl="0" indent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s-MX" sz="2000" b="1" kern="0" baseline="0" dirty="0"/>
            </a:p>
            <a:p>
              <a:pPr marL="342900" marR="0" lvl="0" indent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s-MX" sz="2000" kern="0" noProof="0" dirty="0"/>
            </a:p>
            <a:p>
              <a:pPr marL="342900" marR="0" lvl="0" indent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i="0" u="none" strike="noStrike" kern="0" cap="none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</a:p>
            <a:p>
              <a:pPr marL="342900" marR="0" lvl="0" indent="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Picture 8" descr="http://4.bp.blogspot.com/-GPfGylImpCg/URuKHRxG6vI/AAAAAAAAAS0/lhrKMvMq7Ts/s320/CIP+AUDITORES+-RIESGO+ALT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92" y="3362585"/>
              <a:ext cx="3357447" cy="3252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ángulo 7"/>
            <p:cNvSpPr/>
            <p:nvPr/>
          </p:nvSpPr>
          <p:spPr>
            <a:xfrm>
              <a:off x="2857501" y="2626457"/>
              <a:ext cx="1900237" cy="4398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Flecha derecha 8"/>
            <p:cNvSpPr/>
            <p:nvPr/>
          </p:nvSpPr>
          <p:spPr>
            <a:xfrm>
              <a:off x="4094839" y="3874552"/>
              <a:ext cx="548599" cy="1957388"/>
            </a:xfrm>
            <a:prstGeom prst="rightArrow">
              <a:avLst/>
            </a:prstGeom>
            <a:solidFill>
              <a:srgbClr val="FFC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4912851" y="3362585"/>
              <a:ext cx="2102312" cy="297505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600" dirty="0"/>
                <a:t>Administrativo</a:t>
              </a:r>
            </a:p>
            <a:p>
              <a:r>
                <a:rPr lang="es-MX" sz="1600" dirty="0"/>
                <a:t>Legal </a:t>
              </a:r>
            </a:p>
            <a:p>
              <a:r>
                <a:rPr lang="es-MX" sz="1600" dirty="0"/>
                <a:t>Financiero</a:t>
              </a:r>
            </a:p>
            <a:p>
              <a:r>
                <a:rPr lang="es-MX" sz="1600" dirty="0"/>
                <a:t>Presupuestal</a:t>
              </a:r>
            </a:p>
            <a:p>
              <a:r>
                <a:rPr lang="es-MX" sz="1600" dirty="0"/>
                <a:t>Servicios</a:t>
              </a:r>
            </a:p>
            <a:p>
              <a:r>
                <a:rPr lang="es-MX" sz="1600" dirty="0"/>
                <a:t>Seguridad</a:t>
              </a:r>
            </a:p>
            <a:p>
              <a:r>
                <a:rPr lang="es-MX" sz="1600" dirty="0"/>
                <a:t>Obra Pública</a:t>
              </a:r>
            </a:p>
            <a:p>
              <a:r>
                <a:rPr lang="es-MX" sz="1600" dirty="0"/>
                <a:t>Recursos Humanos</a:t>
              </a:r>
            </a:p>
            <a:p>
              <a:r>
                <a:rPr lang="es-MX" sz="1600" dirty="0"/>
                <a:t>Imagen </a:t>
              </a:r>
            </a:p>
            <a:p>
              <a:r>
                <a:rPr lang="es-MX" sz="1600" dirty="0" err="1"/>
                <a:t>TIC´s</a:t>
              </a:r>
              <a:endParaRPr lang="es-MX" sz="1600" dirty="0"/>
            </a:p>
            <a:p>
              <a:r>
                <a:rPr lang="es-MX" sz="1600" dirty="0"/>
                <a:t>Salud</a:t>
              </a:r>
            </a:p>
            <a:p>
              <a:r>
                <a:rPr lang="es-MX" sz="1600" dirty="0"/>
                <a:t>Entre otros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35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CuadroTexto"/>
          <p:cNvSpPr txBox="1"/>
          <p:nvPr/>
        </p:nvSpPr>
        <p:spPr>
          <a:xfrm>
            <a:off x="1531904" y="829056"/>
            <a:ext cx="6080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tx2"/>
                </a:solidFill>
              </a:rPr>
              <a:t>CÓMO ESTRUCTURAR UN RIESGO?</a:t>
            </a:r>
          </a:p>
        </p:txBody>
      </p:sp>
      <p:grpSp>
        <p:nvGrpSpPr>
          <p:cNvPr id="3" name="Grupo 9"/>
          <p:cNvGrpSpPr/>
          <p:nvPr/>
        </p:nvGrpSpPr>
        <p:grpSpPr>
          <a:xfrm>
            <a:off x="1300603" y="4322277"/>
            <a:ext cx="7098409" cy="1429707"/>
            <a:chOff x="172909" y="2836959"/>
            <a:chExt cx="7328035" cy="1454881"/>
          </a:xfrm>
        </p:grpSpPr>
        <p:sp>
          <p:nvSpPr>
            <p:cNvPr id="11" name="9 Pentágono"/>
            <p:cNvSpPr/>
            <p:nvPr/>
          </p:nvSpPr>
          <p:spPr>
            <a:xfrm>
              <a:off x="172909" y="2863080"/>
              <a:ext cx="2071702" cy="1428760"/>
            </a:xfrm>
            <a:prstGeom prst="homePlate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Connotación Negativa + verbo</a:t>
              </a:r>
            </a:p>
          </p:txBody>
        </p:sp>
        <p:sp>
          <p:nvSpPr>
            <p:cNvPr id="12" name="10 Cheurón"/>
            <p:cNvSpPr/>
            <p:nvPr/>
          </p:nvSpPr>
          <p:spPr>
            <a:xfrm>
              <a:off x="4303617" y="2857492"/>
              <a:ext cx="3197327" cy="1428760"/>
            </a:xfrm>
            <a:prstGeom prst="chevro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/>
                </a:solidFill>
              </a:endParaRPr>
            </a:p>
            <a:p>
              <a:pPr algn="ctr"/>
              <a:endParaRPr lang="es-MX" b="1" dirty="0">
                <a:solidFill>
                  <a:schemeClr val="bg1"/>
                </a:solidFill>
              </a:endParaRPr>
            </a:p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Adjetivo o complemento circunstancial</a:t>
              </a:r>
            </a:p>
            <a:p>
              <a:pPr algn="ctr"/>
              <a:endParaRPr lang="es-MX" dirty="0">
                <a:solidFill>
                  <a:schemeClr val="bg1"/>
                </a:solidFill>
              </a:endParaRPr>
            </a:p>
            <a:p>
              <a:pPr algn="ctr"/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13" name="10 Cheurón"/>
            <p:cNvSpPr/>
            <p:nvPr/>
          </p:nvSpPr>
          <p:spPr>
            <a:xfrm>
              <a:off x="1749934" y="2836959"/>
              <a:ext cx="3055717" cy="1428759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Sustantivo</a:t>
              </a:r>
            </a:p>
          </p:txBody>
        </p:sp>
      </p:grpSp>
      <p:grpSp>
        <p:nvGrpSpPr>
          <p:cNvPr id="4" name="Grupo 15"/>
          <p:cNvGrpSpPr/>
          <p:nvPr/>
        </p:nvGrpSpPr>
        <p:grpSpPr>
          <a:xfrm>
            <a:off x="1300603" y="2090631"/>
            <a:ext cx="7098409" cy="1550927"/>
            <a:chOff x="172909" y="2836959"/>
            <a:chExt cx="7328035" cy="1454881"/>
          </a:xfrm>
        </p:grpSpPr>
        <p:sp>
          <p:nvSpPr>
            <p:cNvPr id="17" name="9 Pentágono"/>
            <p:cNvSpPr/>
            <p:nvPr/>
          </p:nvSpPr>
          <p:spPr>
            <a:xfrm>
              <a:off x="172909" y="2863080"/>
              <a:ext cx="2071702" cy="1428760"/>
            </a:xfrm>
            <a:prstGeom prst="homePlate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Sustantivo</a:t>
              </a:r>
            </a:p>
          </p:txBody>
        </p:sp>
        <p:sp>
          <p:nvSpPr>
            <p:cNvPr id="18" name="10 Cheurón"/>
            <p:cNvSpPr/>
            <p:nvPr/>
          </p:nvSpPr>
          <p:spPr>
            <a:xfrm>
              <a:off x="4303617" y="2857492"/>
              <a:ext cx="3197327" cy="1428760"/>
            </a:xfrm>
            <a:prstGeom prst="chevro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/>
                </a:solidFill>
              </a:endParaRPr>
            </a:p>
            <a:p>
              <a:pPr algn="ctr"/>
              <a:endParaRPr lang="es-MX" b="1" dirty="0">
                <a:solidFill>
                  <a:schemeClr val="bg1"/>
                </a:solidFill>
              </a:endParaRPr>
            </a:p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Adjetivo o adverbio negativo/ complemento circunstancial</a:t>
              </a:r>
            </a:p>
            <a:p>
              <a:pPr algn="ctr"/>
              <a:endParaRPr lang="es-MX" dirty="0">
                <a:solidFill>
                  <a:schemeClr val="bg1"/>
                </a:solidFill>
              </a:endParaRPr>
            </a:p>
            <a:p>
              <a:pPr algn="ctr"/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19" name="10 Cheurón"/>
            <p:cNvSpPr/>
            <p:nvPr/>
          </p:nvSpPr>
          <p:spPr>
            <a:xfrm>
              <a:off x="1749934" y="2836959"/>
              <a:ext cx="3055717" cy="1428759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Verbo en participio</a:t>
              </a: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4308193" y="38038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Ó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2453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"/>
          <p:cNvGrpSpPr/>
          <p:nvPr/>
        </p:nvGrpSpPr>
        <p:grpSpPr>
          <a:xfrm>
            <a:off x="946132" y="714351"/>
            <a:ext cx="7514903" cy="1013837"/>
            <a:chOff x="553773" y="4613825"/>
            <a:chExt cx="7514903" cy="1013837"/>
          </a:xfrm>
        </p:grpSpPr>
        <p:sp>
          <p:nvSpPr>
            <p:cNvPr id="7" name="5 CuadroTexto"/>
            <p:cNvSpPr txBox="1"/>
            <p:nvPr/>
          </p:nvSpPr>
          <p:spPr>
            <a:xfrm flipH="1">
              <a:off x="2470793" y="5104442"/>
              <a:ext cx="5597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schemeClr val="tx2"/>
                  </a:solidFill>
                </a:rPr>
                <a:t>Construir carreteras con calidad</a:t>
              </a:r>
            </a:p>
          </p:txBody>
        </p:sp>
        <p:sp>
          <p:nvSpPr>
            <p:cNvPr id="8" name="6 CuadroTexto"/>
            <p:cNvSpPr txBox="1"/>
            <p:nvPr/>
          </p:nvSpPr>
          <p:spPr>
            <a:xfrm>
              <a:off x="592638" y="5169915"/>
              <a:ext cx="12280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b="1" dirty="0">
                  <a:solidFill>
                    <a:schemeClr val="tx2"/>
                  </a:solidFill>
                </a:rPr>
                <a:t>OBJETIVO</a:t>
              </a:r>
            </a:p>
          </p:txBody>
        </p:sp>
        <p:sp>
          <p:nvSpPr>
            <p:cNvPr id="9" name="11 Rectángulo"/>
            <p:cNvSpPr/>
            <p:nvPr/>
          </p:nvSpPr>
          <p:spPr>
            <a:xfrm>
              <a:off x="553773" y="4613825"/>
              <a:ext cx="13099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defRPr/>
              </a:pPr>
              <a:r>
                <a:rPr lang="es-ES" sz="2400" b="1" kern="0" dirty="0">
                  <a:solidFill>
                    <a:schemeClr val="tx2"/>
                  </a:solidFill>
                </a:rPr>
                <a:t>Ejemplo:</a:t>
              </a:r>
            </a:p>
          </p:txBody>
        </p:sp>
      </p:grpSp>
      <p:grpSp>
        <p:nvGrpSpPr>
          <p:cNvPr id="6" name="Grupo 14"/>
          <p:cNvGrpSpPr/>
          <p:nvPr/>
        </p:nvGrpSpPr>
        <p:grpSpPr>
          <a:xfrm>
            <a:off x="946132" y="4322277"/>
            <a:ext cx="7658316" cy="1699011"/>
            <a:chOff x="946132" y="4322277"/>
            <a:chExt cx="7452880" cy="1699011"/>
          </a:xfrm>
        </p:grpSpPr>
        <p:grpSp>
          <p:nvGrpSpPr>
            <p:cNvPr id="10" name="Grupo 2"/>
            <p:cNvGrpSpPr/>
            <p:nvPr/>
          </p:nvGrpSpPr>
          <p:grpSpPr>
            <a:xfrm>
              <a:off x="946132" y="5621178"/>
              <a:ext cx="7251735" cy="400110"/>
              <a:chOff x="667586" y="5729279"/>
              <a:chExt cx="7251735" cy="400110"/>
            </a:xfrm>
          </p:grpSpPr>
          <p:sp>
            <p:nvSpPr>
              <p:cNvPr id="4" name="7 CuadroTexto"/>
              <p:cNvSpPr txBox="1"/>
              <p:nvPr/>
            </p:nvSpPr>
            <p:spPr>
              <a:xfrm flipH="1">
                <a:off x="2321438" y="5729279"/>
                <a:ext cx="55978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b="1" u="sng" dirty="0">
                    <a:solidFill>
                      <a:schemeClr val="accent2"/>
                    </a:solidFill>
                  </a:rPr>
                  <a:t>No </a:t>
                </a:r>
                <a:r>
                  <a:rPr lang="es-MX" sz="2000" b="1" dirty="0">
                    <a:solidFill>
                      <a:schemeClr val="accent2"/>
                    </a:solidFill>
                  </a:rPr>
                  <a:t> construir </a:t>
                </a:r>
                <a:r>
                  <a:rPr lang="es-MX" sz="2000" b="1" dirty="0">
                    <a:solidFill>
                      <a:srgbClr val="FFC000"/>
                    </a:solidFill>
                  </a:rPr>
                  <a:t>carreteras</a:t>
                </a:r>
                <a:r>
                  <a:rPr lang="es-MX" sz="2000" b="1" dirty="0"/>
                  <a:t> </a:t>
                </a:r>
                <a:r>
                  <a:rPr lang="es-MX" sz="2000" b="1" dirty="0">
                    <a:solidFill>
                      <a:srgbClr val="DE880A"/>
                    </a:solidFill>
                  </a:rPr>
                  <a:t>con calidad</a:t>
                </a:r>
              </a:p>
            </p:txBody>
          </p:sp>
          <p:sp>
            <p:nvSpPr>
              <p:cNvPr id="5" name="8 CuadroTexto"/>
              <p:cNvSpPr txBox="1"/>
              <p:nvPr/>
            </p:nvSpPr>
            <p:spPr>
              <a:xfrm>
                <a:off x="667586" y="5743569"/>
                <a:ext cx="897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/>
                  <a:t>RIESGO</a:t>
                </a:r>
              </a:p>
            </p:txBody>
          </p:sp>
        </p:grpSp>
        <p:grpSp>
          <p:nvGrpSpPr>
            <p:cNvPr id="14" name="Grupo 9"/>
            <p:cNvGrpSpPr/>
            <p:nvPr/>
          </p:nvGrpSpPr>
          <p:grpSpPr>
            <a:xfrm>
              <a:off x="1300603" y="4322277"/>
              <a:ext cx="7098409" cy="1298901"/>
              <a:chOff x="172909" y="2836959"/>
              <a:chExt cx="7328035" cy="1454881"/>
            </a:xfrm>
          </p:grpSpPr>
          <p:sp>
            <p:nvSpPr>
              <p:cNvPr id="11" name="9 Pentágono"/>
              <p:cNvSpPr/>
              <p:nvPr/>
            </p:nvSpPr>
            <p:spPr>
              <a:xfrm>
                <a:off x="172909" y="2863080"/>
                <a:ext cx="2071702" cy="1428760"/>
              </a:xfrm>
              <a:prstGeom prst="homePlate">
                <a:avLst/>
              </a:prstGeom>
              <a:solidFill>
                <a:schemeClr val="accent1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/>
                  <a:t>Connotación Negativa + verbo</a:t>
                </a:r>
              </a:p>
            </p:txBody>
          </p:sp>
          <p:sp>
            <p:nvSpPr>
              <p:cNvPr id="12" name="10 Cheurón"/>
              <p:cNvSpPr/>
              <p:nvPr/>
            </p:nvSpPr>
            <p:spPr>
              <a:xfrm>
                <a:off x="4303617" y="2857492"/>
                <a:ext cx="3197327" cy="1428760"/>
              </a:xfrm>
              <a:prstGeom prst="chevron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  <a:p>
                <a:pPr algn="ctr"/>
                <a:endParaRPr lang="es-MX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MX" b="1" dirty="0">
                    <a:solidFill>
                      <a:schemeClr val="bg1"/>
                    </a:solidFill>
                  </a:rPr>
                  <a:t>Adjetivo o complemento circunstancial</a:t>
                </a:r>
              </a:p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10 Cheurón"/>
              <p:cNvSpPr/>
              <p:nvPr/>
            </p:nvSpPr>
            <p:spPr>
              <a:xfrm>
                <a:off x="1749934" y="2836959"/>
                <a:ext cx="3055717" cy="1428759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/>
                  <a:t>Sustantivo</a:t>
                </a:r>
                <a:endParaRPr lang="es-MX" b="1" dirty="0"/>
              </a:p>
            </p:txBody>
          </p:sp>
        </p:grpSp>
      </p:grpSp>
      <p:grpSp>
        <p:nvGrpSpPr>
          <p:cNvPr id="15" name="Grupo 13"/>
          <p:cNvGrpSpPr/>
          <p:nvPr/>
        </p:nvGrpSpPr>
        <p:grpSpPr>
          <a:xfrm>
            <a:off x="1147277" y="2342657"/>
            <a:ext cx="7457171" cy="1662407"/>
            <a:chOff x="1147277" y="2342657"/>
            <a:chExt cx="7457171" cy="1662407"/>
          </a:xfrm>
        </p:grpSpPr>
        <p:grpSp>
          <p:nvGrpSpPr>
            <p:cNvPr id="16" name="Grupo 15"/>
            <p:cNvGrpSpPr/>
            <p:nvPr/>
          </p:nvGrpSpPr>
          <p:grpSpPr>
            <a:xfrm>
              <a:off x="1300603" y="2342657"/>
              <a:ext cx="7303845" cy="1298901"/>
              <a:chOff x="172909" y="2836959"/>
              <a:chExt cx="7540117" cy="1454881"/>
            </a:xfrm>
          </p:grpSpPr>
          <p:sp>
            <p:nvSpPr>
              <p:cNvPr id="17" name="9 Pentágono"/>
              <p:cNvSpPr/>
              <p:nvPr/>
            </p:nvSpPr>
            <p:spPr>
              <a:xfrm>
                <a:off x="172909" y="2863080"/>
                <a:ext cx="2071702" cy="1428760"/>
              </a:xfrm>
              <a:prstGeom prst="homePlate">
                <a:avLst/>
              </a:prstGeom>
              <a:solidFill>
                <a:schemeClr val="accent1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/>
                  <a:t>Sustantivo</a:t>
                </a:r>
              </a:p>
            </p:txBody>
          </p:sp>
          <p:sp>
            <p:nvSpPr>
              <p:cNvPr id="18" name="10 Cheurón"/>
              <p:cNvSpPr/>
              <p:nvPr/>
            </p:nvSpPr>
            <p:spPr>
              <a:xfrm>
                <a:off x="4303617" y="2857492"/>
                <a:ext cx="3409409" cy="1428759"/>
              </a:xfrm>
              <a:prstGeom prst="chevron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  <a:p>
                <a:pPr algn="ctr"/>
                <a:endParaRPr lang="es-MX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MX" b="1" dirty="0">
                    <a:solidFill>
                      <a:schemeClr val="bg1"/>
                    </a:solidFill>
                  </a:rPr>
                  <a:t>Adjetivo o adverbio negativo/ complemento circunstancial</a:t>
                </a:r>
              </a:p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10 Cheurón"/>
              <p:cNvSpPr/>
              <p:nvPr/>
            </p:nvSpPr>
            <p:spPr>
              <a:xfrm>
                <a:off x="1749934" y="2836959"/>
                <a:ext cx="3055717" cy="1428759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/>
                  <a:t>Verbo en participio</a:t>
                </a: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1147277" y="3604954"/>
              <a:ext cx="7251735" cy="400110"/>
              <a:chOff x="667586" y="5729279"/>
              <a:chExt cx="7251735" cy="400110"/>
            </a:xfrm>
          </p:grpSpPr>
          <p:sp>
            <p:nvSpPr>
              <p:cNvPr id="21" name="7 CuadroTexto"/>
              <p:cNvSpPr txBox="1"/>
              <p:nvPr/>
            </p:nvSpPr>
            <p:spPr>
              <a:xfrm flipH="1">
                <a:off x="2321438" y="5729279"/>
                <a:ext cx="55978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b="1" dirty="0">
                    <a:solidFill>
                      <a:srgbClr val="DE880A"/>
                    </a:solidFill>
                  </a:rPr>
                  <a:t>Carreteras Construidas con mala calidad</a:t>
                </a:r>
              </a:p>
            </p:txBody>
          </p:sp>
          <p:sp>
            <p:nvSpPr>
              <p:cNvPr id="22" name="8 CuadroTexto"/>
              <p:cNvSpPr txBox="1"/>
              <p:nvPr/>
            </p:nvSpPr>
            <p:spPr>
              <a:xfrm>
                <a:off x="667586" y="5743569"/>
                <a:ext cx="897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/>
                  <a:t>RIESGO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5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481732" y="1052736"/>
            <a:ext cx="7186612" cy="12020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/>
              <a:t>Ejemplos de riesgo</a:t>
            </a:r>
          </a:p>
        </p:txBody>
      </p:sp>
      <p:graphicFrame>
        <p:nvGraphicFramePr>
          <p:cNvPr id="17" name="3 Marcador de contenido"/>
          <p:cNvGraphicFramePr>
            <a:graphicFrameLocks/>
          </p:cNvGraphicFramePr>
          <p:nvPr/>
        </p:nvGraphicFramePr>
        <p:xfrm>
          <a:off x="610314" y="3516988"/>
          <a:ext cx="3300412" cy="36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Riesgos</a:t>
                      </a:r>
                      <a:endParaRPr lang="es-MX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3 Marcador de contenido"/>
          <p:cNvGraphicFramePr>
            <a:graphicFrameLocks/>
          </p:cNvGraphicFramePr>
          <p:nvPr/>
        </p:nvGraphicFramePr>
        <p:xfrm>
          <a:off x="617468" y="5304071"/>
          <a:ext cx="3247766" cy="36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Impacto</a:t>
                      </a:r>
                      <a:r>
                        <a:rPr lang="es-MX" sz="2000" b="1" baseline="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 en</a:t>
                      </a:r>
                      <a:endParaRPr lang="es-MX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E88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4296495" y="3900549"/>
            <a:ext cx="319789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 defTabSz="457200"/>
            <a:r>
              <a:rPr lang="es-MX" sz="1600" b="1" dirty="0">
                <a:solidFill>
                  <a:schemeClr val="dk1"/>
                </a:solidFill>
              </a:rPr>
              <a:t>Programa Anual de capacitación no cumplido.</a:t>
            </a:r>
          </a:p>
          <a:p>
            <a:pPr lvl="0" defTabSz="457200"/>
            <a:endParaRPr lang="es-MX" sz="1600" b="1" dirty="0">
              <a:solidFill>
                <a:schemeClr val="dk1"/>
              </a:solidFill>
            </a:endParaRPr>
          </a:p>
        </p:txBody>
      </p:sp>
      <p:graphicFrame>
        <p:nvGraphicFramePr>
          <p:cNvPr id="20" name="3 Marcador de contenido"/>
          <p:cNvGraphicFramePr>
            <a:graphicFrameLocks/>
          </p:cNvGraphicFramePr>
          <p:nvPr/>
        </p:nvGraphicFramePr>
        <p:xfrm>
          <a:off x="610314" y="3910381"/>
          <a:ext cx="3300412" cy="865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5441">
                <a:tc>
                  <a:txBody>
                    <a:bodyPr/>
                    <a:lstStyle/>
                    <a:p>
                      <a:pPr lvl="0" algn="ctr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Procedimientos del área  </a:t>
                      </a:r>
                    </a:p>
                    <a:p>
                      <a:pPr lvl="0" algn="ctr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actualizados</a:t>
                      </a:r>
                    </a:p>
                    <a:p>
                      <a:pPr lvl="0"/>
                      <a:endParaRPr lang="es-MX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ángulo 20"/>
          <p:cNvSpPr/>
          <p:nvPr/>
        </p:nvSpPr>
        <p:spPr>
          <a:xfrm>
            <a:off x="603293" y="5782878"/>
            <a:ext cx="325030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es-MX" sz="1600" b="1" dirty="0">
                <a:solidFill>
                  <a:schemeClr val="dk1"/>
                </a:solidFill>
              </a:rPr>
              <a:t>No se realice un trabajo correctamente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296495" y="5792715"/>
            <a:ext cx="323922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 defTabSz="457200"/>
            <a:r>
              <a:rPr lang="es-MX" sz="1600" b="1" dirty="0">
                <a:solidFill>
                  <a:schemeClr val="dk1"/>
                </a:solidFill>
              </a:rPr>
              <a:t>El personal no tenga la competencia requerida</a:t>
            </a:r>
          </a:p>
        </p:txBody>
      </p:sp>
      <p:graphicFrame>
        <p:nvGraphicFramePr>
          <p:cNvPr id="23" name="3 Marcador de contenido"/>
          <p:cNvGraphicFramePr>
            <a:graphicFrameLocks/>
          </p:cNvGraphicFramePr>
          <p:nvPr/>
        </p:nvGraphicFramePr>
        <p:xfrm>
          <a:off x="603294" y="2089765"/>
          <a:ext cx="3304179" cy="609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014">
                <a:tc>
                  <a:txBody>
                    <a:bodyPr/>
                    <a:lstStyle/>
                    <a:p>
                      <a:pPr lvl="0" algn="ctr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Actualizar</a:t>
                      </a:r>
                      <a:r>
                        <a:rPr lang="es-MX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los </a:t>
                      </a: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Procedimientos del área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564495"/>
              </p:ext>
            </p:extLst>
          </p:nvPr>
        </p:nvGraphicFramePr>
        <p:xfrm>
          <a:off x="602738" y="1659473"/>
          <a:ext cx="3304179" cy="36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Objetivo</a:t>
                      </a:r>
                      <a:endParaRPr lang="es-MX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Flecha abajo 24"/>
          <p:cNvSpPr/>
          <p:nvPr/>
        </p:nvSpPr>
        <p:spPr>
          <a:xfrm>
            <a:off x="1534658" y="2930007"/>
            <a:ext cx="1371600" cy="3606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 25"/>
          <p:cNvSpPr/>
          <p:nvPr/>
        </p:nvSpPr>
        <p:spPr>
          <a:xfrm>
            <a:off x="4296495" y="2165706"/>
            <a:ext cx="323922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 defTabSz="457200"/>
            <a:r>
              <a:rPr lang="es-MX" sz="1600" b="1" dirty="0">
                <a:solidFill>
                  <a:schemeClr val="dk1"/>
                </a:solidFill>
              </a:rPr>
              <a:t>Cumplir el Programa Anual de Capacitación</a:t>
            </a:r>
          </a:p>
        </p:txBody>
      </p:sp>
      <p:graphicFrame>
        <p:nvGraphicFramePr>
          <p:cNvPr id="2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991104"/>
              </p:ext>
            </p:extLst>
          </p:nvPr>
        </p:nvGraphicFramePr>
        <p:xfrm>
          <a:off x="4296495" y="1667520"/>
          <a:ext cx="3239223" cy="36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Objetivo</a:t>
                      </a:r>
                      <a:endParaRPr lang="es-MX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3 Marcador de contenido"/>
          <p:cNvGraphicFramePr>
            <a:graphicFrameLocks/>
          </p:cNvGraphicFramePr>
          <p:nvPr/>
        </p:nvGraphicFramePr>
        <p:xfrm>
          <a:off x="4296495" y="3497932"/>
          <a:ext cx="3193695" cy="36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Riesgos</a:t>
                      </a:r>
                      <a:endParaRPr lang="es-MX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3 Marcador de contenido"/>
          <p:cNvGraphicFramePr>
            <a:graphicFrameLocks/>
          </p:cNvGraphicFramePr>
          <p:nvPr/>
        </p:nvGraphicFramePr>
        <p:xfrm>
          <a:off x="4296494" y="5285015"/>
          <a:ext cx="3239223" cy="36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Impacto</a:t>
                      </a:r>
                      <a:r>
                        <a:rPr lang="es-MX" sz="2000" b="1" baseline="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 en</a:t>
                      </a:r>
                      <a:endParaRPr lang="es-MX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E88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Flecha abajo 29"/>
          <p:cNvSpPr/>
          <p:nvPr/>
        </p:nvSpPr>
        <p:spPr>
          <a:xfrm>
            <a:off x="5105999" y="3001447"/>
            <a:ext cx="1371600" cy="3606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Flecha abajo 30"/>
          <p:cNvSpPr/>
          <p:nvPr/>
        </p:nvSpPr>
        <p:spPr>
          <a:xfrm>
            <a:off x="1544178" y="4896923"/>
            <a:ext cx="1371600" cy="3606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Flecha abajo 31"/>
          <p:cNvSpPr/>
          <p:nvPr/>
        </p:nvSpPr>
        <p:spPr>
          <a:xfrm>
            <a:off x="5115519" y="4854059"/>
            <a:ext cx="1371600" cy="3606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1627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1330</Words>
  <Application>Microsoft Office PowerPoint</Application>
  <PresentationFormat>Presentación en pantalla (4:3)</PresentationFormat>
  <Paragraphs>277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Aharoni</vt:lpstr>
      <vt:lpstr>Aller</vt:lpstr>
      <vt:lpstr>Arial</vt:lpstr>
      <vt:lpstr>Calibri</vt:lpstr>
      <vt:lpstr>PT Sans</vt:lpstr>
      <vt:lpstr>Roboto Slab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SEFIR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Nancy</dc:creator>
  <cp:lastModifiedBy>Ma.de los Angeles Rodríguez Banda</cp:lastModifiedBy>
  <cp:revision>5</cp:revision>
  <dcterms:created xsi:type="dcterms:W3CDTF">2019-08-13T20:42:28Z</dcterms:created>
  <dcterms:modified xsi:type="dcterms:W3CDTF">2024-01-17T15:04:20Z</dcterms:modified>
</cp:coreProperties>
</file>