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71" r:id="rId3"/>
    <p:sldId id="259" r:id="rId4"/>
    <p:sldId id="272" r:id="rId5"/>
    <p:sldId id="275" r:id="rId6"/>
    <p:sldId id="274" r:id="rId7"/>
    <p:sldId id="270" r:id="rId8"/>
  </p:sldIdLst>
  <p:sldSz cx="9144000" cy="6858000" type="screen4x3"/>
  <p:notesSz cx="6797675" cy="9928225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3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3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44" autoAdjust="0"/>
  </p:normalViewPr>
  <p:slideViewPr>
    <p:cSldViewPr snapToObjects="1">
      <p:cViewPr varScale="1">
        <p:scale>
          <a:sx n="68" d="100"/>
          <a:sy n="68" d="100"/>
        </p:scale>
        <p:origin x="1386" y="72"/>
      </p:cViewPr>
      <p:guideLst>
        <p:guide orient="horz" pos="1253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282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geles\Downloads\ENCUESTASEFIR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MX" sz="1400" dirty="0">
                <a:effectLst/>
              </a:rPr>
              <a:t>PERCEPCIÓN CIUDADANA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bar"/>
        <c:grouping val="clustered"/>
        <c:varyColors val="0"/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19853256"/>
        <c:axId val="319850512"/>
      </c:barChart>
      <c:catAx>
        <c:axId val="319853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19850512"/>
        <c:crosses val="autoZero"/>
        <c:auto val="1"/>
        <c:lblAlgn val="ctr"/>
        <c:lblOffset val="100"/>
        <c:noMultiLvlLbl val="0"/>
      </c:catAx>
      <c:valAx>
        <c:axId val="31985051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19853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813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813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3CDEBF43-041B-4E8B-8652-94AC31263CED}" type="datetimeFigureOut">
              <a:rPr lang="es-MX" smtClean="0"/>
              <a:pPr/>
              <a:t>20/04/2021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813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813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C21C5210-C963-4120-B5A7-6F9EA5E769CF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5376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661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3850443" y="9430093"/>
            <a:ext cx="2945659" cy="498135"/>
          </a:xfrm>
          <a:prstGeom prst="rect">
            <a:avLst/>
          </a:prstGeom>
        </p:spPr>
        <p:txBody>
          <a:bodyPr/>
          <a:lstStyle/>
          <a:p>
            <a:fld id="{C430EF7F-920F-48B9-A30E-2E8451AB70CC}" type="slidenum">
              <a:rPr lang="es-MX" smtClean="0"/>
              <a:pPr/>
              <a:t>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7878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7" name="Rectángulo 6"/>
          <p:cNvSpPr/>
          <p:nvPr userDrawn="1"/>
        </p:nvSpPr>
        <p:spPr>
          <a:xfrm>
            <a:off x="0" y="5145024"/>
            <a:ext cx="9143999" cy="17129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9" name="Imagen 8" descr="Pres Int SEFIRC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t="94647" b="3"/>
          <a:stretch/>
        </p:blipFill>
        <p:spPr>
          <a:xfrm>
            <a:off x="1396013" y="6597352"/>
            <a:ext cx="7747987" cy="190677"/>
          </a:xfrm>
          <a:prstGeom prst="rect">
            <a:avLst/>
          </a:prstGeom>
        </p:spPr>
      </p:pic>
      <p:pic>
        <p:nvPicPr>
          <p:cNvPr id="10" name="Imagen 9" descr="Pres Int SEFIRC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t="89252" r="73226" b="-1453"/>
          <a:stretch/>
        </p:blipFill>
        <p:spPr>
          <a:xfrm>
            <a:off x="37145" y="6455679"/>
            <a:ext cx="1183010" cy="41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7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2873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229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582988" y="6319594"/>
            <a:ext cx="2057400" cy="365125"/>
          </a:xfrm>
        </p:spPr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460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5802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3925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245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955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48026" y="6328684"/>
            <a:ext cx="2057400" cy="365125"/>
          </a:xfrm>
        </p:spPr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2863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646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0716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 userDrawn="1"/>
        </p:nvSpPr>
        <p:spPr>
          <a:xfrm>
            <a:off x="0" y="6007012"/>
            <a:ext cx="2483768" cy="8783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BEBAB-2724-8A4D-99BF-77615D409D4E}" type="datetimeFigureOut">
              <a:rPr lang="es-ES" smtClean="0"/>
              <a:pPr/>
              <a:t>20/04/2021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06119" y="6202468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C2612-C703-8647-B2B3-A100CADFBDB6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7" name="Imagen 6" descr="Pres Int SEFIRC.jp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99"/>
          <a:stretch/>
        </p:blipFill>
        <p:spPr>
          <a:xfrm>
            <a:off x="0" y="0"/>
            <a:ext cx="9144000" cy="116632"/>
          </a:xfrm>
          <a:prstGeom prst="rect">
            <a:avLst/>
          </a:prstGeom>
        </p:spPr>
      </p:pic>
      <p:pic>
        <p:nvPicPr>
          <p:cNvPr id="8" name="Imagen 7" descr="Pres Int SEFIRC.jp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t="94647" b="3"/>
          <a:stretch/>
        </p:blipFill>
        <p:spPr>
          <a:xfrm>
            <a:off x="1396013" y="6597352"/>
            <a:ext cx="7747987" cy="190677"/>
          </a:xfrm>
          <a:prstGeom prst="rect">
            <a:avLst/>
          </a:prstGeom>
        </p:spPr>
      </p:pic>
      <p:pic>
        <p:nvPicPr>
          <p:cNvPr id="10" name="Imagen 9" descr="Pres Int SEFIRC.jp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t="89252" r="73226" b="-1453"/>
          <a:stretch/>
        </p:blipFill>
        <p:spPr>
          <a:xfrm>
            <a:off x="121286" y="6468832"/>
            <a:ext cx="1183010" cy="416552"/>
          </a:xfrm>
          <a:prstGeom prst="rect">
            <a:avLst/>
          </a:prstGeom>
        </p:spPr>
      </p:pic>
      <p:pic>
        <p:nvPicPr>
          <p:cNvPr id="12" name="Imagen 11" descr="Pres Int SEFIRC.jp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t="89252" r="73226" b="-1453"/>
          <a:stretch/>
        </p:blipFill>
        <p:spPr>
          <a:xfrm>
            <a:off x="37145" y="6455679"/>
            <a:ext cx="1183010" cy="41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8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0" y="3906"/>
            <a:ext cx="9144000" cy="6865414"/>
            <a:chOff x="0" y="0"/>
            <a:chExt cx="9144000" cy="6830616"/>
          </a:xfrm>
        </p:grpSpPr>
        <p:pic>
          <p:nvPicPr>
            <p:cNvPr id="4" name="Imagen 3" descr="Pres Port SEFIRC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999"/>
            <a:stretch/>
          </p:blipFill>
          <p:spPr>
            <a:xfrm>
              <a:off x="0" y="2852936"/>
              <a:ext cx="9144000" cy="3977680"/>
            </a:xfrm>
            <a:prstGeom prst="rect">
              <a:avLst/>
            </a:prstGeom>
          </p:spPr>
        </p:pic>
        <p:pic>
          <p:nvPicPr>
            <p:cNvPr id="9" name="Imagen 8" descr="Pres Port SEFIRC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78" r="75291" b="56023"/>
            <a:stretch/>
          </p:blipFill>
          <p:spPr>
            <a:xfrm>
              <a:off x="449066" y="333690"/>
              <a:ext cx="2259360" cy="2880320"/>
            </a:xfrm>
            <a:prstGeom prst="rect">
              <a:avLst/>
            </a:prstGeom>
          </p:spPr>
        </p:pic>
        <p:pic>
          <p:nvPicPr>
            <p:cNvPr id="11" name="Imagen 10" descr="Pres Port SEFIRC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6199"/>
            <a:stretch/>
          </p:blipFill>
          <p:spPr>
            <a:xfrm>
              <a:off x="0" y="0"/>
              <a:ext cx="9144000" cy="260648"/>
            </a:xfrm>
            <a:prstGeom prst="rect">
              <a:avLst/>
            </a:prstGeom>
          </p:spPr>
        </p:pic>
        <p:sp>
          <p:nvSpPr>
            <p:cNvPr id="7" name="Rectángulo 6"/>
            <p:cNvSpPr/>
            <p:nvPr/>
          </p:nvSpPr>
          <p:spPr>
            <a:xfrm>
              <a:off x="2627784" y="1628800"/>
              <a:ext cx="432048" cy="43177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1403649" y="2499524"/>
            <a:ext cx="6912768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Evaluación de Percepción Ciudadana</a:t>
            </a:r>
          </a:p>
          <a:p>
            <a:pPr algn="ctr"/>
            <a:endParaRPr lang="es-E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49066" y="609329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F-026</a:t>
            </a:r>
          </a:p>
        </p:txBody>
      </p:sp>
    </p:spTree>
    <p:extLst>
      <p:ext uri="{BB962C8B-B14F-4D97-AF65-F5344CB8AC3E}">
        <p14:creationId xmlns:p14="http://schemas.microsoft.com/office/powerpoint/2010/main" val="3700047142"/>
      </p:ext>
    </p:extLst>
  </p:cSld>
  <p:clrMapOvr>
    <a:masterClrMapping/>
  </p:clrMapOvr>
  <p:transition advTm="256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231077" y="529300"/>
            <a:ext cx="2970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NOMBRE DE LA INSTITUCIÓN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99592" y="1196752"/>
            <a:ext cx="7776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/>
              <a:t>(Describir brevemente la naturaleza de la Institución y hacer mención a los servicios que se les aplicó la evaluación de percepción ciudadana sobre el servidor público y su apego al Código de ética.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762135" y="4485457"/>
            <a:ext cx="3907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(GRAFICO DE TRÁMITES ENCUESTADOS)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49066" y="609329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F-026</a:t>
            </a:r>
          </a:p>
        </p:txBody>
      </p:sp>
    </p:spTree>
    <p:extLst>
      <p:ext uri="{BB962C8B-B14F-4D97-AF65-F5344CB8AC3E}">
        <p14:creationId xmlns:p14="http://schemas.microsoft.com/office/powerpoint/2010/main" val="237332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614" y="290453"/>
            <a:ext cx="7914850" cy="614332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32776" y="609329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F-026</a:t>
            </a:r>
          </a:p>
        </p:txBody>
      </p:sp>
    </p:spTree>
    <p:extLst>
      <p:ext uri="{BB962C8B-B14F-4D97-AF65-F5344CB8AC3E}">
        <p14:creationId xmlns:p14="http://schemas.microsoft.com/office/powerpoint/2010/main" val="3085997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1440222" y="5017531"/>
            <a:ext cx="6120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(COMENTARIOS DEL CUMPLIMIENTO)</a:t>
            </a:r>
            <a:endParaRPr lang="es-MX" sz="16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1578834" y="2132856"/>
            <a:ext cx="5843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(GRÁFICO DE LOS PRINCIPIOS DE EFICACIA, EFICIENCIA, LEGALIDAD, LIDEZARGO, RENDICIÓN DE CUENTAS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49066" y="609329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F-026</a:t>
            </a:r>
          </a:p>
        </p:txBody>
      </p:sp>
    </p:spTree>
    <p:extLst>
      <p:ext uri="{BB962C8B-B14F-4D97-AF65-F5344CB8AC3E}">
        <p14:creationId xmlns:p14="http://schemas.microsoft.com/office/powerpoint/2010/main" val="413966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1440222" y="5017531"/>
            <a:ext cx="6120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/>
              <a:t>(COMENTARIOS DEL CUMPLIMIENTO)</a:t>
            </a:r>
            <a:endParaRPr lang="es-MX" sz="1600" b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1578834" y="2132856"/>
            <a:ext cx="5843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(GRÁFICO DE LOS PRINCIPIOS DE RESPETO, HONESTIDAD, IMPARCIALIDAD, LEALTAD,  HONRADEZ E INTEGRIDAD, TRANSPARENCIA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49066" y="609329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F-026</a:t>
            </a:r>
          </a:p>
        </p:txBody>
      </p:sp>
    </p:spTree>
    <p:extLst>
      <p:ext uri="{BB962C8B-B14F-4D97-AF65-F5344CB8AC3E}">
        <p14:creationId xmlns:p14="http://schemas.microsoft.com/office/powerpoint/2010/main" val="2881965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407344"/>
              </p:ext>
            </p:extLst>
          </p:nvPr>
        </p:nvGraphicFramePr>
        <p:xfrm>
          <a:off x="323528" y="260648"/>
          <a:ext cx="2376264" cy="383785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7961">
                <a:tc>
                  <a:txBody>
                    <a:bodyPr/>
                    <a:lstStyle/>
                    <a:p>
                      <a:r>
                        <a:rPr lang="es-MX" sz="1050" dirty="0"/>
                        <a:t>PRINCIPIO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050" dirty="0"/>
                        <a:t>PONDERACIÓN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r>
                        <a:rPr lang="es-MX" sz="1100" dirty="0"/>
                        <a:t>Eficacia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05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Eficiencia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05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Legalidad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05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Liderazgo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05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pPr marL="0" algn="l" defTabSz="685800" rtl="0" eaLnBrk="1" latinLnBrk="0" hangingPunct="1"/>
                      <a:r>
                        <a:rPr lang="es-MX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Rendición de cuentas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r>
                        <a:rPr lang="es-MX" sz="1100" dirty="0"/>
                        <a:t>Respeto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r>
                        <a:rPr lang="es-MX" sz="1100" dirty="0"/>
                        <a:t>Honestidad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r>
                        <a:rPr lang="es-MX" sz="1100" dirty="0"/>
                        <a:t>Lealtad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r>
                        <a:rPr lang="es-MX" sz="1100" dirty="0"/>
                        <a:t>Imparcialidad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4904">
                <a:tc>
                  <a:txBody>
                    <a:bodyPr/>
                    <a:lstStyle/>
                    <a:p>
                      <a:r>
                        <a:rPr lang="es-MX" sz="1100" dirty="0"/>
                        <a:t>Honradez e Integridad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7961">
                <a:tc>
                  <a:txBody>
                    <a:bodyPr/>
                    <a:lstStyle/>
                    <a:p>
                      <a:r>
                        <a:rPr lang="es-MX" sz="1100" dirty="0"/>
                        <a:t>Transparencia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1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9932">
                <a:tc>
                  <a:txBody>
                    <a:bodyPr/>
                    <a:lstStyle/>
                    <a:p>
                      <a:r>
                        <a:rPr lang="es-MX" sz="1400" b="1" dirty="0">
                          <a:solidFill>
                            <a:schemeClr val="bg1"/>
                          </a:solidFill>
                        </a:rPr>
                        <a:t>TOTAL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s-MX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aphicFrame>
        <p:nvGraphicFramePr>
          <p:cNvPr id="17" name="Grá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0982721"/>
              </p:ext>
            </p:extLst>
          </p:nvPr>
        </p:nvGraphicFramePr>
        <p:xfrm>
          <a:off x="3240825" y="2306556"/>
          <a:ext cx="5292477" cy="3699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CuadroTexto 17"/>
          <p:cNvSpPr txBox="1"/>
          <p:nvPr/>
        </p:nvSpPr>
        <p:spPr>
          <a:xfrm>
            <a:off x="3059832" y="1034928"/>
            <a:ext cx="55085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A la fecha, el resultado global de percepción ciudadana ha sido calificado con un </a:t>
            </a:r>
            <a:r>
              <a:rPr lang="es-MX" b="1" dirty="0"/>
              <a:t>XX% </a:t>
            </a:r>
            <a:r>
              <a:rPr lang="es-MX" dirty="0"/>
              <a:t>considerando que se tiene una</a:t>
            </a:r>
            <a:r>
              <a:rPr lang="es-MX" sz="2000" b="1" dirty="0"/>
              <a:t> </a:t>
            </a:r>
            <a:r>
              <a:rPr lang="es-MX" dirty="0"/>
              <a:t>percepción del servidor público. XXXXX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4519886" y="305172"/>
            <a:ext cx="2437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/>
              <a:t>PERCEPCIÓN GLOBAL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5128834" y="3913832"/>
            <a:ext cx="1219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(GRAFICO 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49066" y="609329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F-026</a:t>
            </a:r>
          </a:p>
        </p:txBody>
      </p:sp>
    </p:spTree>
    <p:extLst>
      <p:ext uri="{BB962C8B-B14F-4D97-AF65-F5344CB8AC3E}">
        <p14:creationId xmlns:p14="http://schemas.microsoft.com/office/powerpoint/2010/main" val="1446725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83568" y="1888771"/>
            <a:ext cx="7344816" cy="1446550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perspectiveLeft"/>
            <a:lightRig rig="soft" dir="t">
              <a:rot lat="0" lon="0" rev="0"/>
            </a:lightRig>
          </a:scene3d>
          <a:sp3d contourW="44450" prstMaterial="matte">
            <a:bevelT/>
            <a:contourClr>
              <a:srgbClr val="FFFFFF"/>
            </a:contourClr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 SERVIDORES PÚBLICOS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3200" b="1" dirty="0">
                <a:solidFill>
                  <a:schemeClr val="bg1"/>
                </a:solidFill>
                <a:latin typeface="Corbel" panose="020B0503020204020204" pitchFamily="34" charset="0"/>
                <a:cs typeface="Times New Roman" panose="02020603050405020304" pitchFamily="18" charset="0"/>
              </a:rPr>
              <a:t>ÉTICOS</a:t>
            </a:r>
            <a:endParaRPr kumimoji="0" lang="es-MX" sz="1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9" name="Imagen 3" descr="Pres Port SEFIR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8" t="72209" b="3514"/>
          <a:stretch>
            <a:fillRect/>
          </a:stretch>
        </p:blipFill>
        <p:spPr bwMode="auto">
          <a:xfrm>
            <a:off x="2267744" y="4005064"/>
            <a:ext cx="4437566" cy="165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83568" y="429309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5" name="Rectángulo 4"/>
          <p:cNvSpPr/>
          <p:nvPr/>
        </p:nvSpPr>
        <p:spPr>
          <a:xfrm>
            <a:off x="449066" y="6093296"/>
            <a:ext cx="712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F-026</a:t>
            </a:r>
          </a:p>
        </p:txBody>
      </p:sp>
    </p:spTree>
    <p:extLst>
      <p:ext uri="{BB962C8B-B14F-4D97-AF65-F5344CB8AC3E}">
        <p14:creationId xmlns:p14="http://schemas.microsoft.com/office/powerpoint/2010/main" val="4679299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36015</TotalTime>
  <Words>160</Words>
  <Application>Microsoft Office PowerPoint</Application>
  <PresentationFormat>Presentación en pantalla (4:3)</PresentationFormat>
  <Paragraphs>36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>Secretaría Técnica y de Planeación</Manager>
  <Company>Gobierno del Estado de Coahuila de Zaragoza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Quinto informe de resultados RUBEN MOREIRA VALDEZ</dc:title>
  <dc:subject>Formato para Comparecencia de Gabinete Estatal</dc:subject>
  <dc:creator>STYP</dc:creator>
  <cp:lastModifiedBy>Angeles Rodriguez</cp:lastModifiedBy>
  <cp:revision>710</cp:revision>
  <cp:lastPrinted>2020-02-10T17:54:07Z</cp:lastPrinted>
  <dcterms:created xsi:type="dcterms:W3CDTF">2016-11-15T17:01:04Z</dcterms:created>
  <dcterms:modified xsi:type="dcterms:W3CDTF">2021-04-20T16:29:59Z</dcterms:modified>
  <cp:category>Formatos para presentación</cp:category>
</cp:coreProperties>
</file>